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57" r:id="rId2"/>
    <p:sldId id="320" r:id="rId3"/>
    <p:sldId id="387" r:id="rId4"/>
    <p:sldId id="366" r:id="rId5"/>
    <p:sldId id="388" r:id="rId6"/>
    <p:sldId id="389" r:id="rId7"/>
    <p:sldId id="390" r:id="rId8"/>
    <p:sldId id="370" r:id="rId9"/>
    <p:sldId id="371" r:id="rId10"/>
    <p:sldId id="372" r:id="rId11"/>
    <p:sldId id="374" r:id="rId12"/>
    <p:sldId id="375" r:id="rId13"/>
    <p:sldId id="382" r:id="rId14"/>
    <p:sldId id="383" r:id="rId15"/>
    <p:sldId id="392" r:id="rId16"/>
    <p:sldId id="385" r:id="rId17"/>
    <p:sldId id="386" r:id="rId18"/>
    <p:sldId id="380" r:id="rId19"/>
    <p:sldId id="376" r:id="rId20"/>
    <p:sldId id="384" r:id="rId21"/>
    <p:sldId id="378" r:id="rId22"/>
    <p:sldId id="379" r:id="rId23"/>
    <p:sldId id="391" r:id="rId24"/>
    <p:sldId id="361" r:id="rId25"/>
    <p:sldId id="345" r:id="rId26"/>
  </p:sldIdLst>
  <p:sldSz cx="12192000" cy="6858000"/>
  <p:notesSz cx="12192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432" userDrawn="1">
          <p15:clr>
            <a:srgbClr val="A4A3A4"/>
          </p15:clr>
        </p15:guide>
        <p15:guide id="4" orient="horz" pos="618" userDrawn="1">
          <p15:clr>
            <a:srgbClr val="A4A3A4"/>
          </p15:clr>
        </p15:guide>
        <p15:guide id="5" orient="horz" pos="1275" userDrawn="1">
          <p15:clr>
            <a:srgbClr val="A4A3A4"/>
          </p15:clr>
        </p15:guide>
        <p15:guide id="6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4B"/>
    <a:srgbClr val="FF643C"/>
    <a:srgbClr val="FA2D00"/>
    <a:srgbClr val="FF4B00"/>
    <a:srgbClr val="FF6600"/>
    <a:srgbClr val="D59AFF"/>
    <a:srgbClr val="00DCFF"/>
    <a:srgbClr val="CFDFF5"/>
    <a:srgbClr val="0066E6"/>
    <a:srgbClr val="FFC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80DA8D-FC07-49E0-9353-E2937966D621}" v="2843" dt="2021-09-28T10:02:53.17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660B408-B3CF-4A94-85FC-2B1E0A45F4A2}" styleName="Темный стиль 2 —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0"/>
    <p:restoredTop sz="94820"/>
  </p:normalViewPr>
  <p:slideViewPr>
    <p:cSldViewPr snapToGrid="0">
      <p:cViewPr>
        <p:scale>
          <a:sx n="150" d="100"/>
          <a:sy n="150" d="100"/>
        </p:scale>
        <p:origin x="-600" y="-1764"/>
      </p:cViewPr>
      <p:guideLst>
        <p:guide orient="horz" pos="2432"/>
        <p:guide orient="horz" pos="618"/>
        <p:guide orient="horz" pos="1275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60" d="100"/>
          <a:sy n="160" d="100"/>
        </p:scale>
        <p:origin x="176" y="12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56469472-24BD-874A-B8EB-2C69AD9CBF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7FF7D-E8AA-604A-A732-25298E2B078C}" type="datetimeFigureOut">
              <a:rPr lang="ru-RU" smtClean="0">
                <a:latin typeface="Arial" panose="020B0604020202020204" pitchFamily="34" charset="0"/>
              </a:rPr>
              <a:t>28.09.2021</a:t>
            </a:fld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80CBD0B-735C-B249-8496-E504F6D2BD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074268-A843-8C49-9B43-BC1931A879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82DA4-A70C-3A4A-94A9-38E72674121F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4528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2CF8EC43-EF6F-404E-9564-D169A145484D}" type="datetimeFigureOut">
              <a:rPr lang="ru-RU" smtClean="0"/>
              <a:pPr/>
              <a:t>28.09.2021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6CDE831-101E-A541-8384-4B99103311A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5315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06DA17-34DA-405E-AE75-5AC3760D33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Нижний колонтитул 3">
            <a:extLst>
              <a:ext uri="{FF2B5EF4-FFF2-40B4-BE49-F238E27FC236}">
                <a16:creationId xmlns:a16="http://schemas.microsoft.com/office/drawing/2014/main" id="{B6EF0B89-AAD2-4710-ACC1-813DB4ADE3C3}"/>
              </a:ext>
            </a:extLst>
          </p:cNvPr>
          <p:cNvSpPr txBox="1">
            <a:spLocks/>
          </p:cNvSpPr>
          <p:nvPr/>
        </p:nvSpPr>
        <p:spPr>
          <a:xfrm>
            <a:off x="7561263" y="517543"/>
            <a:ext cx="4114800" cy="365125"/>
          </a:xfrm>
          <a:prstGeom prst="rect">
            <a:avLst/>
          </a:prstGeom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r">
              <a:spcBef>
                <a:spcPts val="100"/>
              </a:spcBef>
            </a:pPr>
            <a:r>
              <a:rPr lang="en-US" sz="1200" b="1" spc="30" dirty="0">
                <a:solidFill>
                  <a:schemeClr val="bg1"/>
                </a:solidFill>
                <a:latin typeface="Arial"/>
                <a:cs typeface="Arial"/>
              </a:rPr>
              <a:t>00.00.0000</a:t>
            </a:r>
            <a:endParaRPr lang="ru-RU" sz="1200" b="1" spc="3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ABF165FC-E0DB-4855-888D-56FF7F2D1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568" y="5191432"/>
            <a:ext cx="10515600" cy="1298268"/>
          </a:xfrm>
          <a:prstGeom prst="rect">
            <a:avLst/>
          </a:prstGeom>
        </p:spPr>
        <p:txBody>
          <a:bodyPr lIns="0" tIns="0" anchor="b"/>
          <a:lstStyle>
            <a:lvl1pPr>
              <a:defRPr sz="8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5C70927-91FA-4A8F-AC55-651067CBF0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5601" y="4680820"/>
            <a:ext cx="5757043" cy="422275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 (если нужно)</a:t>
            </a:r>
          </a:p>
        </p:txBody>
      </p:sp>
    </p:spTree>
    <p:extLst>
      <p:ext uri="{BB962C8B-B14F-4D97-AF65-F5344CB8AC3E}">
        <p14:creationId xmlns:p14="http://schemas.microsoft.com/office/powerpoint/2010/main" val="3227640123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внутри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90D37-ED0F-664D-B49B-A2B3E499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99" y="864935"/>
            <a:ext cx="10515600" cy="3702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kumimoji="0" lang="ru-RU" sz="2500" b="1" i="0" u="none" strike="noStrike" kern="0" cap="none" spc="-15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3299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ижний колонтитул 8">
            <a:extLst>
              <a:ext uri="{FF2B5EF4-FFF2-40B4-BE49-F238E27FC236}">
                <a16:creationId xmlns:a16="http://schemas.microsoft.com/office/drawing/2014/main" id="{9DEC2BFC-4F37-7346-A793-0F0D656AF4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7299" y="454661"/>
            <a:ext cx="4114800" cy="36512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lang="ru-RU" sz="1200" b="1" kern="1200" spc="30" dirty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/>
              <a:t>КОЛОНТИТУЛ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95F3D19-6B6B-984D-944D-C06DC22197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  <p:sp>
        <p:nvSpPr>
          <p:cNvPr id="12" name="Номер слайда 6">
            <a:extLst>
              <a:ext uri="{FF2B5EF4-FFF2-40B4-BE49-F238E27FC236}">
                <a16:creationId xmlns:a16="http://schemas.microsoft.com/office/drawing/2014/main" id="{54A17D59-3F41-DD49-AC1F-9890368B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lang="ru-RU" sz="100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‹#›</a:t>
            </a:fld>
            <a:endParaRPr lang="ru-RU" sz="1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C751C9-637D-457E-983D-DA2BA7E140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D53A8AC-E303-442E-B38E-AD18523EE1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6735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55">
          <p15:clr>
            <a:srgbClr val="FBAE40"/>
          </p15:clr>
        </p15:guide>
        <p15:guide id="3" pos="325">
          <p15:clr>
            <a:srgbClr val="FBAE40"/>
          </p15:clr>
        </p15:guide>
        <p15:guide id="4" pos="2434">
          <p15:clr>
            <a:srgbClr val="FBAE40"/>
          </p15:clr>
        </p15:guide>
        <p15:guide id="6" pos="4883">
          <p15:clr>
            <a:srgbClr val="FBAE40"/>
          </p15:clr>
        </p15:guide>
        <p15:guide id="8" orient="horz" pos="346">
          <p15:clr>
            <a:srgbClr val="FBAE40"/>
          </p15:clr>
        </p15:guide>
        <p15:guide id="11" pos="4112">
          <p15:clr>
            <a:srgbClr val="FBAE40"/>
          </p15:clr>
        </p15:guide>
        <p15:guide id="12" pos="3568">
          <p15:clr>
            <a:srgbClr val="FBAE40"/>
          </p15:clr>
        </p15:guide>
        <p15:guide id="13" pos="1844">
          <p15:clr>
            <a:srgbClr val="FBAE40"/>
          </p15:clr>
        </p15:guide>
        <p15:guide id="14" pos="2162">
          <p15:clr>
            <a:srgbClr val="FBAE40"/>
          </p15:clr>
        </p15:guide>
        <p15:guide id="15" pos="5836">
          <p15:clr>
            <a:srgbClr val="FBAE40"/>
          </p15:clr>
        </p15:guide>
        <p15:guide id="16" pos="5496">
          <p15:clr>
            <a:srgbClr val="FBAE40"/>
          </p15:clr>
        </p15:guide>
        <p15:guide id="17" orient="horz" pos="111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лайд без колонтиту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90D37-ED0F-664D-B49B-A2B3E499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99" y="577813"/>
            <a:ext cx="10515600" cy="3702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kumimoji="0" lang="ru-RU" sz="2500" b="1" i="0" u="none" strike="noStrike" kern="0" cap="none" spc="-15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3299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95F3D19-6B6B-984D-944D-C06DC22197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  <p:sp>
        <p:nvSpPr>
          <p:cNvPr id="12" name="Номер слайда 6">
            <a:extLst>
              <a:ext uri="{FF2B5EF4-FFF2-40B4-BE49-F238E27FC236}">
                <a16:creationId xmlns:a16="http://schemas.microsoft.com/office/drawing/2014/main" id="{54A17D59-3F41-DD49-AC1F-9890368B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lang="ru-RU" sz="100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fld id="{6915587C-6D35-4CEA-B3C0-A454AB4C67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300402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2" pos="7355">
          <p15:clr>
            <a:srgbClr val="FBAE40"/>
          </p15:clr>
        </p15:guide>
        <p15:guide id="3" pos="325">
          <p15:clr>
            <a:srgbClr val="FBAE40"/>
          </p15:clr>
        </p15:guide>
        <p15:guide id="4" pos="2434">
          <p15:clr>
            <a:srgbClr val="FBAE40"/>
          </p15:clr>
        </p15:guide>
        <p15:guide id="6" pos="4883">
          <p15:clr>
            <a:srgbClr val="FBAE40"/>
          </p15:clr>
        </p15:guide>
        <p15:guide id="8" orient="horz" pos="346">
          <p15:clr>
            <a:srgbClr val="FBAE40"/>
          </p15:clr>
        </p15:guide>
        <p15:guide id="11" pos="4112">
          <p15:clr>
            <a:srgbClr val="FBAE40"/>
          </p15:clr>
        </p15:guide>
        <p15:guide id="12" pos="3568">
          <p15:clr>
            <a:srgbClr val="FBAE40"/>
          </p15:clr>
        </p15:guide>
        <p15:guide id="13" pos="1844">
          <p15:clr>
            <a:srgbClr val="FBAE40"/>
          </p15:clr>
        </p15:guide>
        <p15:guide id="14" pos="2162">
          <p15:clr>
            <a:srgbClr val="FBAE40"/>
          </p15:clr>
        </p15:guide>
        <p15:guide id="15" pos="5836">
          <p15:clr>
            <a:srgbClr val="FBAE40"/>
          </p15:clr>
        </p15:guide>
        <p15:guide id="16" pos="5496">
          <p15:clr>
            <a:srgbClr val="FBAE40"/>
          </p15:clr>
        </p15:guide>
        <p15:guide id="17" orient="horz" pos="11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внутри раздела (справо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90D37-ED0F-664D-B49B-A2B3E499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864936"/>
            <a:ext cx="5148263" cy="573572"/>
          </a:xfrm>
          <a:prstGeom prst="rect">
            <a:avLst/>
          </a:prstGeom>
        </p:spPr>
        <p:txBody>
          <a:bodyPr lIns="0" tIns="0" rIns="0" bIns="0"/>
          <a:lstStyle>
            <a:lvl1pPr>
              <a:defRPr kumimoji="0" lang="ru-RU" sz="2500" b="1" i="0" u="none" strike="noStrike" kern="0" cap="none" spc="-15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3299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ижний колонтитул 8">
            <a:extLst>
              <a:ext uri="{FF2B5EF4-FFF2-40B4-BE49-F238E27FC236}">
                <a16:creationId xmlns:a16="http://schemas.microsoft.com/office/drawing/2014/main" id="{9DEC2BFC-4F37-7346-A793-0F0D656AF4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27800" y="454661"/>
            <a:ext cx="4114800" cy="36512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lang="ru-RU" sz="1200" b="1" kern="1200" spc="30" dirty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/>
              <a:t>КОЛОНТИТУЛ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95F3D19-6B6B-984D-944D-C06DC22197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  <p:sp>
        <p:nvSpPr>
          <p:cNvPr id="12" name="Номер слайда 6">
            <a:extLst>
              <a:ext uri="{FF2B5EF4-FFF2-40B4-BE49-F238E27FC236}">
                <a16:creationId xmlns:a16="http://schemas.microsoft.com/office/drawing/2014/main" id="{54A17D59-3F41-DD49-AC1F-9890368B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lang="ru-RU" sz="100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‹#›</a:t>
            </a:fld>
            <a:endParaRPr lang="ru-RU" sz="1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3264A1-EC1F-4063-8493-52F0AFA17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C12916-B132-4BF4-9C39-ABC77D7BFB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73330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55">
          <p15:clr>
            <a:srgbClr val="FBAE40"/>
          </p15:clr>
        </p15:guide>
        <p15:guide id="3" pos="325">
          <p15:clr>
            <a:srgbClr val="FBAE40"/>
          </p15:clr>
        </p15:guide>
        <p15:guide id="4" pos="2434">
          <p15:clr>
            <a:srgbClr val="FBAE40"/>
          </p15:clr>
        </p15:guide>
        <p15:guide id="6" pos="4883">
          <p15:clr>
            <a:srgbClr val="FBAE40"/>
          </p15:clr>
        </p15:guide>
        <p15:guide id="8" orient="horz" pos="346">
          <p15:clr>
            <a:srgbClr val="FBAE40"/>
          </p15:clr>
        </p15:guide>
        <p15:guide id="11" pos="4112">
          <p15:clr>
            <a:srgbClr val="FBAE40"/>
          </p15:clr>
        </p15:guide>
        <p15:guide id="12" pos="3568">
          <p15:clr>
            <a:srgbClr val="FBAE40"/>
          </p15:clr>
        </p15:guide>
        <p15:guide id="13" pos="1844">
          <p15:clr>
            <a:srgbClr val="FBAE40"/>
          </p15:clr>
        </p15:guide>
        <p15:guide id="14" pos="2162">
          <p15:clr>
            <a:srgbClr val="FBAE40"/>
          </p15:clr>
        </p15:guide>
        <p15:guide id="15" pos="5836">
          <p15:clr>
            <a:srgbClr val="FBAE40"/>
          </p15:clr>
        </p15:guide>
        <p15:guide id="16" pos="5496">
          <p15:clr>
            <a:srgbClr val="FBAE40"/>
          </p15:clr>
        </p15:guide>
        <p15:guide id="17" orient="horz" pos="111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чист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989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55">
          <p15:clr>
            <a:srgbClr val="FBAE40"/>
          </p15:clr>
        </p15:guide>
        <p15:guide id="3" pos="325">
          <p15:clr>
            <a:srgbClr val="FBAE40"/>
          </p15:clr>
        </p15:guide>
        <p15:guide id="4" pos="2434">
          <p15:clr>
            <a:srgbClr val="FBAE40"/>
          </p15:clr>
        </p15:guide>
        <p15:guide id="6" pos="4883">
          <p15:clr>
            <a:srgbClr val="FBAE40"/>
          </p15:clr>
        </p15:guide>
        <p15:guide id="8" orient="horz" pos="346">
          <p15:clr>
            <a:srgbClr val="FBAE40"/>
          </p15:clr>
        </p15:guide>
        <p15:guide id="11" pos="4112">
          <p15:clr>
            <a:srgbClr val="FBAE40"/>
          </p15:clr>
        </p15:guide>
        <p15:guide id="12" pos="3568">
          <p15:clr>
            <a:srgbClr val="FBAE40"/>
          </p15:clr>
        </p15:guide>
        <p15:guide id="13" pos="1844">
          <p15:clr>
            <a:srgbClr val="FBAE40"/>
          </p15:clr>
        </p15:guide>
        <p15:guide id="14" pos="2162">
          <p15:clr>
            <a:srgbClr val="FBAE40"/>
          </p15:clr>
        </p15:guide>
        <p15:guide id="15" pos="5836">
          <p15:clr>
            <a:srgbClr val="FBAE40"/>
          </p15:clr>
        </p15:guide>
        <p15:guide id="16" pos="5496">
          <p15:clr>
            <a:srgbClr val="FBAE40"/>
          </p15:clr>
        </p15:guide>
        <p15:guide id="17" orient="horz" pos="111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акцидент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0978F15-35D1-BA4C-A555-853ABA4BE2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79" y="445131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4000" b="1" i="0" kern="1200" spc="25" dirty="0">
                <a:solidFill>
                  <a:srgbClr val="FFFFFF"/>
                </a:solidFill>
                <a:latin typeface="Arial Black" panose="020B0604020202020204" pitchFamily="34" charset="0"/>
                <a:ea typeface="+mj-ea"/>
                <a:cs typeface="Arial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DB89FF-80B6-F44C-926E-F1520B115E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59079"/>
          <a:stretch/>
        </p:blipFill>
        <p:spPr>
          <a:xfrm>
            <a:off x="39758" y="5949950"/>
            <a:ext cx="4435406" cy="8790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16768540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835FE6-DDAA-4E24-8C13-94363BEEC8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1204145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акцидент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0978F15-35D1-BA4C-A555-853ABA4BE2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79" y="445131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4000" b="1" i="0" kern="1200" spc="25" dirty="0">
                <a:solidFill>
                  <a:srgbClr val="FFFFFF"/>
                </a:solidFill>
                <a:latin typeface="Arial Black" panose="020B0604020202020204" pitchFamily="34" charset="0"/>
                <a:ea typeface="+mj-ea"/>
                <a:cs typeface="Arial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DB89FF-80B6-F44C-926E-F1520B115E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59079"/>
          <a:stretch/>
        </p:blipFill>
        <p:spPr>
          <a:xfrm>
            <a:off x="39758" y="5949950"/>
            <a:ext cx="4435406" cy="8790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77171499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шмутц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2C3D3-A06E-614A-85CB-25211D0D1C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79" y="445131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4000" b="1" i="0" kern="1200" spc="25" dirty="0">
                <a:solidFill>
                  <a:srgbClr val="FFFFFF"/>
                </a:solidFill>
                <a:latin typeface="Arial Black" panose="020B0604020202020204" pitchFamily="34" charset="0"/>
                <a:ea typeface="+mj-ea"/>
                <a:cs typeface="Arial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3FCA85-54B7-3F4B-8F3D-7973667CA2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50"/>
            <a:ext cx="2887593" cy="8790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93945424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вне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F5E0B21-E664-034E-81D1-8BE2662224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79" y="445132"/>
            <a:ext cx="8854278" cy="879068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4000" b="1" i="0" kern="1200" spc="25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5B446C-2C04-314A-B947-73B293094C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  <p:sp>
        <p:nvSpPr>
          <p:cNvPr id="15" name="Номер слайда 6">
            <a:extLst>
              <a:ext uri="{FF2B5EF4-FFF2-40B4-BE49-F238E27FC236}">
                <a16:creationId xmlns:a16="http://schemas.microsoft.com/office/drawing/2014/main" id="{3914E042-C5D2-A141-8E8E-06EC6F969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lang="ru-RU" sz="100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‹#›</a:t>
            </a:fld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270190640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2" pos="7355">
          <p15:clr>
            <a:srgbClr val="FBAE40"/>
          </p15:clr>
        </p15:guide>
        <p15:guide id="3" pos="325">
          <p15:clr>
            <a:srgbClr val="FBAE40"/>
          </p15:clr>
        </p15:guide>
        <p15:guide id="4" pos="2434">
          <p15:clr>
            <a:srgbClr val="FBAE40"/>
          </p15:clr>
        </p15:guide>
        <p15:guide id="5" pos="2774">
          <p15:clr>
            <a:srgbClr val="FBAE40"/>
          </p15:clr>
        </p15:guide>
        <p15:guide id="6" pos="4883">
          <p15:clr>
            <a:srgbClr val="FBAE40"/>
          </p15:clr>
        </p15:guide>
        <p15:guide id="7" pos="5246">
          <p15:clr>
            <a:srgbClr val="FBAE40"/>
          </p15:clr>
        </p15:guide>
        <p15:guide id="8" orient="horz" pos="346">
          <p15:clr>
            <a:srgbClr val="FBAE40"/>
          </p15:clr>
        </p15:guide>
        <p15:guide id="10" orient="horz" pos="3748">
          <p15:clr>
            <a:srgbClr val="FBAE40"/>
          </p15:clr>
        </p15:guide>
        <p15:guide id="11" pos="4112">
          <p15:clr>
            <a:srgbClr val="FBAE40"/>
          </p15:clr>
        </p15:guide>
        <p15:guide id="12" pos="3568">
          <p15:clr>
            <a:srgbClr val="FBAE40"/>
          </p15:clr>
        </p15:guide>
        <p15:guide id="13" pos="1844">
          <p15:clr>
            <a:srgbClr val="FBAE40"/>
          </p15:clr>
        </p15:guide>
        <p15:guide id="14" pos="2162">
          <p15:clr>
            <a:srgbClr val="FBAE40"/>
          </p15:clr>
        </p15:guide>
        <p15:guide id="15" pos="5836">
          <p15:clr>
            <a:srgbClr val="FBAE40"/>
          </p15:clr>
        </p15:guide>
        <p15:guide id="16" pos="5496">
          <p15:clr>
            <a:srgbClr val="FBAE40"/>
          </p15:clr>
        </p15:guide>
        <p15:guide id="17" orient="horz" pos="1117">
          <p15:clr>
            <a:srgbClr val="FBAE40"/>
          </p15:clr>
        </p15:guide>
        <p15:guide id="18" pos="3681">
          <p15:clr>
            <a:srgbClr val="FBAE40"/>
          </p15:clr>
        </p15:guide>
        <p15:guide id="19" pos="399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большая схема/табл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F5E0B21-E664-034E-81D1-8BE2662224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713" y="517376"/>
            <a:ext cx="5069898" cy="222853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1200" b="1" kern="0" spc="4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5B446C-2C04-314A-B947-73B293094C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  <p:sp>
        <p:nvSpPr>
          <p:cNvPr id="15" name="Номер слайда 6">
            <a:extLst>
              <a:ext uri="{FF2B5EF4-FFF2-40B4-BE49-F238E27FC236}">
                <a16:creationId xmlns:a16="http://schemas.microsoft.com/office/drawing/2014/main" id="{3914E042-C5D2-A141-8E8E-06EC6F969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lang="ru-RU" sz="100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‹#›</a:t>
            </a:fld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85986034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2" pos="7355">
          <p15:clr>
            <a:srgbClr val="FBAE40"/>
          </p15:clr>
        </p15:guide>
        <p15:guide id="3" pos="325">
          <p15:clr>
            <a:srgbClr val="FBAE40"/>
          </p15:clr>
        </p15:guide>
        <p15:guide id="4" pos="2434">
          <p15:clr>
            <a:srgbClr val="FBAE40"/>
          </p15:clr>
        </p15:guide>
        <p15:guide id="5" pos="2774">
          <p15:clr>
            <a:srgbClr val="FBAE40"/>
          </p15:clr>
        </p15:guide>
        <p15:guide id="6" pos="4883">
          <p15:clr>
            <a:srgbClr val="FBAE40"/>
          </p15:clr>
        </p15:guide>
        <p15:guide id="7" pos="5246">
          <p15:clr>
            <a:srgbClr val="FBAE40"/>
          </p15:clr>
        </p15:guide>
        <p15:guide id="8" orient="horz" pos="346">
          <p15:clr>
            <a:srgbClr val="FBAE40"/>
          </p15:clr>
        </p15:guide>
        <p15:guide id="10" orient="horz" pos="3748">
          <p15:clr>
            <a:srgbClr val="FBAE40"/>
          </p15:clr>
        </p15:guide>
        <p15:guide id="11" pos="4112">
          <p15:clr>
            <a:srgbClr val="FBAE40"/>
          </p15:clr>
        </p15:guide>
        <p15:guide id="12" pos="3568">
          <p15:clr>
            <a:srgbClr val="FBAE40"/>
          </p15:clr>
        </p15:guide>
        <p15:guide id="13" pos="1844">
          <p15:clr>
            <a:srgbClr val="FBAE40"/>
          </p15:clr>
        </p15:guide>
        <p15:guide id="14" pos="2162">
          <p15:clr>
            <a:srgbClr val="FBAE40"/>
          </p15:clr>
        </p15:guide>
        <p15:guide id="15" pos="5836">
          <p15:clr>
            <a:srgbClr val="FBAE40"/>
          </p15:clr>
        </p15:guide>
        <p15:guide id="16" pos="5496">
          <p15:clr>
            <a:srgbClr val="FBAE40"/>
          </p15:clr>
        </p15:guide>
        <p15:guide id="17" orient="horz" pos="1117">
          <p15:clr>
            <a:srgbClr val="FBAE40"/>
          </p15:clr>
        </p15:guide>
        <p15:guide id="18" pos="3681">
          <p15:clr>
            <a:srgbClr val="FBAE40"/>
          </p15:clr>
        </p15:guide>
        <p15:guide id="19" pos="399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E9E35A-B19B-4395-8673-7668776328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F337648-054E-4325-BC6D-5C3B8D16CB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568" y="5191432"/>
            <a:ext cx="10515600" cy="1298268"/>
          </a:xfrm>
          <a:prstGeom prst="rect">
            <a:avLst/>
          </a:prstGeom>
        </p:spPr>
        <p:txBody>
          <a:bodyPr lIns="0" tIns="0" anchor="b"/>
          <a:lstStyle>
            <a:lvl1pPr>
              <a:defRPr sz="8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03698D1-D5E9-469C-B21B-85CE94F8F5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5601" y="4680820"/>
            <a:ext cx="5757043" cy="422275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 (если нужно)</a:t>
            </a:r>
          </a:p>
        </p:txBody>
      </p:sp>
    </p:spTree>
    <p:extLst>
      <p:ext uri="{BB962C8B-B14F-4D97-AF65-F5344CB8AC3E}">
        <p14:creationId xmlns:p14="http://schemas.microsoft.com/office/powerpoint/2010/main" val="1793611210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чист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577158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2" pos="7355">
          <p15:clr>
            <a:srgbClr val="FBAE40"/>
          </p15:clr>
        </p15:guide>
        <p15:guide id="3" pos="325">
          <p15:clr>
            <a:srgbClr val="FBAE40"/>
          </p15:clr>
        </p15:guide>
        <p15:guide id="4" pos="2434">
          <p15:clr>
            <a:srgbClr val="FBAE40"/>
          </p15:clr>
        </p15:guide>
        <p15:guide id="6" pos="4883">
          <p15:clr>
            <a:srgbClr val="FBAE40"/>
          </p15:clr>
        </p15:guide>
        <p15:guide id="8" orient="horz" pos="346">
          <p15:clr>
            <a:srgbClr val="FBAE40"/>
          </p15:clr>
        </p15:guide>
        <p15:guide id="11" pos="4112">
          <p15:clr>
            <a:srgbClr val="FBAE40"/>
          </p15:clr>
        </p15:guide>
        <p15:guide id="12" pos="3568">
          <p15:clr>
            <a:srgbClr val="FBAE40"/>
          </p15:clr>
        </p15:guide>
        <p15:guide id="13" pos="1844">
          <p15:clr>
            <a:srgbClr val="FBAE40"/>
          </p15:clr>
        </p15:guide>
        <p15:guide id="14" pos="2162">
          <p15:clr>
            <a:srgbClr val="FBAE40"/>
          </p15:clr>
        </p15:guide>
        <p15:guide id="15" pos="5836">
          <p15:clr>
            <a:srgbClr val="FBAE40"/>
          </p15:clr>
        </p15:guide>
        <p15:guide id="16" pos="5496">
          <p15:clr>
            <a:srgbClr val="FBAE40"/>
          </p15:clr>
        </p15:guide>
        <p15:guide id="17" orient="horz" pos="111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акцидент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0978F15-35D1-BA4C-A555-853ABA4BE2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79" y="445131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4000" b="1" i="0" kern="1200" spc="25" dirty="0">
                <a:solidFill>
                  <a:srgbClr val="FFFFFF"/>
                </a:solidFill>
                <a:latin typeface="Arial Black" panose="020B0604020202020204" pitchFamily="34" charset="0"/>
                <a:ea typeface="+mj-ea"/>
                <a:cs typeface="Arial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DB89FF-80B6-F44C-926E-F1520B115E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59079"/>
          <a:stretch/>
        </p:blipFill>
        <p:spPr>
          <a:xfrm>
            <a:off x="39758" y="5949950"/>
            <a:ext cx="4435406" cy="879066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шмутц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2C3D3-A06E-614A-85CB-25211D0D1C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79" y="445131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4000" b="1" i="0" kern="1200" spc="25" dirty="0">
                <a:solidFill>
                  <a:srgbClr val="FFFFFF"/>
                </a:solidFill>
                <a:latin typeface="Arial Black" panose="020B0604020202020204" pitchFamily="34" charset="0"/>
                <a:ea typeface="+mj-ea"/>
                <a:cs typeface="Arial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3FCA85-54B7-3F4B-8F3D-7973667CA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50"/>
            <a:ext cx="2887593" cy="879066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вне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F5E0B21-E664-034E-81D1-8BE2662224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79" y="445132"/>
            <a:ext cx="8854278" cy="879068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4000" b="1" i="0" kern="1200" spc="25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5B446C-2C04-314A-B947-73B293094C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  <p:sp>
        <p:nvSpPr>
          <p:cNvPr id="15" name="Номер слайда 6">
            <a:extLst>
              <a:ext uri="{FF2B5EF4-FFF2-40B4-BE49-F238E27FC236}">
                <a16:creationId xmlns:a16="http://schemas.microsoft.com/office/drawing/2014/main" id="{3914E042-C5D2-A141-8E8E-06EC6F969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lang="ru-RU" sz="100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‹#›</a:t>
            </a:fld>
            <a:endParaRPr lang="ru-RU" sz="1000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7355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2434" userDrawn="1">
          <p15:clr>
            <a:srgbClr val="FBAE40"/>
          </p15:clr>
        </p15:guide>
        <p15:guide id="5" pos="2774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7" pos="5246" userDrawn="1">
          <p15:clr>
            <a:srgbClr val="FBAE40"/>
          </p15:clr>
        </p15:guide>
        <p15:guide id="8" orient="horz" pos="346" userDrawn="1">
          <p15:clr>
            <a:srgbClr val="FBAE40"/>
          </p15:clr>
        </p15:guide>
        <p15:guide id="10" orient="horz" pos="3748" userDrawn="1">
          <p15:clr>
            <a:srgbClr val="FBAE40"/>
          </p15:clr>
        </p15:guide>
        <p15:guide id="11" pos="4112" userDrawn="1">
          <p15:clr>
            <a:srgbClr val="FBAE40"/>
          </p15:clr>
        </p15:guide>
        <p15:guide id="12" pos="3568" userDrawn="1">
          <p15:clr>
            <a:srgbClr val="FBAE40"/>
          </p15:clr>
        </p15:guide>
        <p15:guide id="13" pos="1844" userDrawn="1">
          <p15:clr>
            <a:srgbClr val="FBAE40"/>
          </p15:clr>
        </p15:guide>
        <p15:guide id="14" pos="2162" userDrawn="1">
          <p15:clr>
            <a:srgbClr val="FBAE40"/>
          </p15:clr>
        </p15:guide>
        <p15:guide id="15" pos="5836" userDrawn="1">
          <p15:clr>
            <a:srgbClr val="FBAE40"/>
          </p15:clr>
        </p15:guide>
        <p15:guide id="16" pos="5496" userDrawn="1">
          <p15:clr>
            <a:srgbClr val="FBAE40"/>
          </p15:clr>
        </p15:guide>
        <p15:guide id="17" orient="horz" pos="1117" userDrawn="1">
          <p15:clr>
            <a:srgbClr val="FBAE40"/>
          </p15:clr>
        </p15:guide>
        <p15:guide id="18" pos="3681" userDrawn="1">
          <p15:clr>
            <a:srgbClr val="FBAE40"/>
          </p15:clr>
        </p15:guide>
        <p15:guide id="19" pos="399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большая схема/табл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F5E0B21-E664-034E-81D1-8BE2662224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713" y="517376"/>
            <a:ext cx="5069898" cy="222853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1200" b="1" kern="0" spc="4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5B446C-2C04-314A-B947-73B293094C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  <p:sp>
        <p:nvSpPr>
          <p:cNvPr id="15" name="Номер слайда 6">
            <a:extLst>
              <a:ext uri="{FF2B5EF4-FFF2-40B4-BE49-F238E27FC236}">
                <a16:creationId xmlns:a16="http://schemas.microsoft.com/office/drawing/2014/main" id="{3914E042-C5D2-A141-8E8E-06EC6F969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lang="ru-RU" sz="100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‹#›</a:t>
            </a:fld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1505448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55">
          <p15:clr>
            <a:srgbClr val="FBAE40"/>
          </p15:clr>
        </p15:guide>
        <p15:guide id="3" pos="325">
          <p15:clr>
            <a:srgbClr val="FBAE40"/>
          </p15:clr>
        </p15:guide>
        <p15:guide id="4" pos="2434">
          <p15:clr>
            <a:srgbClr val="FBAE40"/>
          </p15:clr>
        </p15:guide>
        <p15:guide id="5" pos="2774">
          <p15:clr>
            <a:srgbClr val="FBAE40"/>
          </p15:clr>
        </p15:guide>
        <p15:guide id="6" pos="4883">
          <p15:clr>
            <a:srgbClr val="FBAE40"/>
          </p15:clr>
        </p15:guide>
        <p15:guide id="7" pos="5246">
          <p15:clr>
            <a:srgbClr val="FBAE40"/>
          </p15:clr>
        </p15:guide>
        <p15:guide id="8" orient="horz" pos="346">
          <p15:clr>
            <a:srgbClr val="FBAE40"/>
          </p15:clr>
        </p15:guide>
        <p15:guide id="10" orient="horz" pos="3748">
          <p15:clr>
            <a:srgbClr val="FBAE40"/>
          </p15:clr>
        </p15:guide>
        <p15:guide id="11" pos="4112">
          <p15:clr>
            <a:srgbClr val="FBAE40"/>
          </p15:clr>
        </p15:guide>
        <p15:guide id="12" pos="3568">
          <p15:clr>
            <a:srgbClr val="FBAE40"/>
          </p15:clr>
        </p15:guide>
        <p15:guide id="13" pos="1844">
          <p15:clr>
            <a:srgbClr val="FBAE40"/>
          </p15:clr>
        </p15:guide>
        <p15:guide id="14" pos="2162">
          <p15:clr>
            <a:srgbClr val="FBAE40"/>
          </p15:clr>
        </p15:guide>
        <p15:guide id="15" pos="5836">
          <p15:clr>
            <a:srgbClr val="FBAE40"/>
          </p15:clr>
        </p15:guide>
        <p15:guide id="16" pos="5496">
          <p15:clr>
            <a:srgbClr val="FBAE40"/>
          </p15:clr>
        </p15:guide>
        <p15:guide id="17" orient="horz" pos="1117">
          <p15:clr>
            <a:srgbClr val="FBAE40"/>
          </p15:clr>
        </p15:guide>
        <p15:guide id="18" pos="3681">
          <p15:clr>
            <a:srgbClr val="FBAE40"/>
          </p15:clr>
        </p15:guide>
        <p15:guide id="19" pos="399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чист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493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55">
          <p15:clr>
            <a:srgbClr val="FBAE40"/>
          </p15:clr>
        </p15:guide>
        <p15:guide id="3" pos="325">
          <p15:clr>
            <a:srgbClr val="FBAE40"/>
          </p15:clr>
        </p15:guide>
        <p15:guide id="4" pos="2434">
          <p15:clr>
            <a:srgbClr val="FBAE40"/>
          </p15:clr>
        </p15:guide>
        <p15:guide id="6" pos="4883">
          <p15:clr>
            <a:srgbClr val="FBAE40"/>
          </p15:clr>
        </p15:guide>
        <p15:guide id="8" orient="horz" pos="346">
          <p15:clr>
            <a:srgbClr val="FBAE40"/>
          </p15:clr>
        </p15:guide>
        <p15:guide id="11" pos="4112">
          <p15:clr>
            <a:srgbClr val="FBAE40"/>
          </p15:clr>
        </p15:guide>
        <p15:guide id="12" pos="3568">
          <p15:clr>
            <a:srgbClr val="FBAE40"/>
          </p15:clr>
        </p15:guide>
        <p15:guide id="13" pos="1844">
          <p15:clr>
            <a:srgbClr val="FBAE40"/>
          </p15:clr>
        </p15:guide>
        <p15:guide id="14" pos="2162">
          <p15:clr>
            <a:srgbClr val="FBAE40"/>
          </p15:clr>
        </p15:guide>
        <p15:guide id="15" pos="5836">
          <p15:clr>
            <a:srgbClr val="FBAE40"/>
          </p15:clr>
        </p15:guide>
        <p15:guide id="16" pos="5496">
          <p15:clr>
            <a:srgbClr val="FBAE40"/>
          </p15:clr>
        </p15:guide>
        <p15:guide id="17" orient="horz" pos="111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A2D57E-039A-4615-BDFC-F25A3D0ABE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Заголовок 5">
            <a:extLst>
              <a:ext uri="{FF2B5EF4-FFF2-40B4-BE49-F238E27FC236}">
                <a16:creationId xmlns:a16="http://schemas.microsoft.com/office/drawing/2014/main" id="{61FA1A87-4319-4F1F-944B-1A218CDB5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568" y="5191432"/>
            <a:ext cx="10515600" cy="1298268"/>
          </a:xfrm>
          <a:prstGeom prst="rect">
            <a:avLst/>
          </a:prstGeom>
        </p:spPr>
        <p:txBody>
          <a:bodyPr lIns="0" tIns="0" anchor="b"/>
          <a:lstStyle>
            <a:lvl1pPr>
              <a:defRPr sz="8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A266C85C-6FB8-4E94-8200-8A67AF2D0D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5601" y="4680820"/>
            <a:ext cx="5757043" cy="422275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 (если нужно)</a:t>
            </a:r>
          </a:p>
        </p:txBody>
      </p:sp>
    </p:spTree>
    <p:extLst>
      <p:ext uri="{BB962C8B-B14F-4D97-AF65-F5344CB8AC3E}">
        <p14:creationId xmlns:p14="http://schemas.microsoft.com/office/powerpoint/2010/main" val="120725846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FA7124-94C2-493F-AB70-F206E59AB9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755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шмутц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2C3D3-A06E-614A-85CB-25211D0D1C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79" y="445131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4000" b="1" i="0" kern="1200" spc="25" dirty="0">
                <a:solidFill>
                  <a:srgbClr val="FFFFFF"/>
                </a:solidFill>
                <a:latin typeface="Arial Black" panose="020B0604020202020204" pitchFamily="34" charset="0"/>
                <a:ea typeface="+mj-ea"/>
                <a:cs typeface="Arial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3FCA85-54B7-3F4B-8F3D-7973667CA2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50"/>
            <a:ext cx="2887593" cy="879066"/>
          </a:xfrm>
          <a:prstGeom prst="rect">
            <a:avLst/>
          </a:prstGeom>
          <a:effectLst/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A81334-646D-4429-8B7A-4A26D70F24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50"/>
            <a:ext cx="2887593" cy="879066"/>
          </a:xfrm>
          <a:prstGeom prst="rect">
            <a:avLst/>
          </a:prstGeom>
          <a:effectLst/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E50F75-82DC-4DDF-900F-D69273D424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50"/>
            <a:ext cx="2887593" cy="8790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44477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акцидент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0978F15-35D1-BA4C-A555-853ABA4BE2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79" y="445131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4000" b="1" i="0" kern="1200" spc="25" dirty="0">
                <a:solidFill>
                  <a:srgbClr val="FFFFFF"/>
                </a:solidFill>
                <a:latin typeface="Arial Black" panose="020B0604020202020204" pitchFamily="34" charset="0"/>
                <a:ea typeface="+mj-ea"/>
                <a:cs typeface="Arial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DB89FF-80B6-F44C-926E-F1520B115E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59079"/>
          <a:stretch/>
        </p:blipFill>
        <p:spPr>
          <a:xfrm>
            <a:off x="39758" y="5949950"/>
            <a:ext cx="4435406" cy="879066"/>
          </a:xfrm>
          <a:prstGeom prst="rect">
            <a:avLst/>
          </a:prstGeom>
          <a:effectLst/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C2306D-36C6-459C-AE5B-278AD53B98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59079"/>
          <a:stretch/>
        </p:blipFill>
        <p:spPr>
          <a:xfrm>
            <a:off x="39758" y="5949950"/>
            <a:ext cx="4435406" cy="879066"/>
          </a:xfrm>
          <a:prstGeom prst="rect">
            <a:avLst/>
          </a:prstGeom>
          <a:effectLst/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49F14D-CA02-4760-B72D-AEDE1F1230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59079"/>
          <a:stretch/>
        </p:blipFill>
        <p:spPr>
          <a:xfrm>
            <a:off x="39758" y="5949950"/>
            <a:ext cx="4435406" cy="879066"/>
          </a:xfrm>
          <a:prstGeom prst="rect">
            <a:avLst/>
          </a:prstGeom>
          <a:effectLst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47014D-47FC-4C02-9823-A6956C195E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59079"/>
          <a:stretch/>
        </p:blipFill>
        <p:spPr>
          <a:xfrm>
            <a:off x="39758" y="5949950"/>
            <a:ext cx="4435406" cy="8790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98554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вне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F5E0B21-E664-034E-81D1-8BE2662224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79" y="445132"/>
            <a:ext cx="8854278" cy="879068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4000" b="1" i="0" kern="1200" spc="25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5B446C-2C04-314A-B947-73B293094C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  <p:sp>
        <p:nvSpPr>
          <p:cNvPr id="15" name="Номер слайда 6">
            <a:extLst>
              <a:ext uri="{FF2B5EF4-FFF2-40B4-BE49-F238E27FC236}">
                <a16:creationId xmlns:a16="http://schemas.microsoft.com/office/drawing/2014/main" id="{3914E042-C5D2-A141-8E8E-06EC6F969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lang="ru-RU" sz="100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‹#›</a:t>
            </a:fld>
            <a:endParaRPr lang="ru-RU" sz="1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436BFB-5B9F-4C85-AF3F-E58B765700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7CB888-CCC6-40CE-A16C-30BE4A59D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67704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7" pos="7355" userDrawn="1">
          <p15:clr>
            <a:srgbClr val="FBAE40"/>
          </p15:clr>
        </p15:guide>
        <p15:guide id="38" pos="325" userDrawn="1">
          <p15:clr>
            <a:srgbClr val="FBAE40"/>
          </p15:clr>
        </p15:guide>
        <p15:guide id="39" pos="2434" userDrawn="1">
          <p15:clr>
            <a:srgbClr val="FBAE40"/>
          </p15:clr>
        </p15:guide>
        <p15:guide id="40" pos="2774" userDrawn="1">
          <p15:clr>
            <a:srgbClr val="FBAE40"/>
          </p15:clr>
        </p15:guide>
        <p15:guide id="41" pos="4883" userDrawn="1">
          <p15:clr>
            <a:srgbClr val="FBAE40"/>
          </p15:clr>
        </p15:guide>
        <p15:guide id="42" pos="5246" userDrawn="1">
          <p15:clr>
            <a:srgbClr val="FBAE40"/>
          </p15:clr>
        </p15:guide>
        <p15:guide id="43" orient="horz" pos="346" userDrawn="1">
          <p15:clr>
            <a:srgbClr val="FBAE40"/>
          </p15:clr>
        </p15:guide>
        <p15:guide id="44" orient="horz" pos="3748" userDrawn="1">
          <p15:clr>
            <a:srgbClr val="FBAE40"/>
          </p15:clr>
        </p15:guide>
        <p15:guide id="45" pos="4112" userDrawn="1">
          <p15:clr>
            <a:srgbClr val="FBAE40"/>
          </p15:clr>
        </p15:guide>
        <p15:guide id="46" pos="3568" userDrawn="1">
          <p15:clr>
            <a:srgbClr val="FBAE40"/>
          </p15:clr>
        </p15:guide>
        <p15:guide id="47" pos="1844" userDrawn="1">
          <p15:clr>
            <a:srgbClr val="FBAE40"/>
          </p15:clr>
        </p15:guide>
        <p15:guide id="48" pos="2162" userDrawn="1">
          <p15:clr>
            <a:srgbClr val="FBAE40"/>
          </p15:clr>
        </p15:guide>
        <p15:guide id="49" pos="5836" userDrawn="1">
          <p15:clr>
            <a:srgbClr val="FBAE40"/>
          </p15:clr>
        </p15:guide>
        <p15:guide id="50" pos="5496" userDrawn="1">
          <p15:clr>
            <a:srgbClr val="FBAE40"/>
          </p15:clr>
        </p15:guide>
        <p15:guide id="51" orient="horz" pos="1117" userDrawn="1">
          <p15:clr>
            <a:srgbClr val="FBAE40"/>
          </p15:clr>
        </p15:guide>
        <p15:guide id="52" pos="3681" userDrawn="1">
          <p15:clr>
            <a:srgbClr val="FBAE40"/>
          </p15:clr>
        </p15:guide>
        <p15:guide id="53" pos="399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вне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F5E0B21-E664-034E-81D1-8BE2662224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79" y="445132"/>
            <a:ext cx="8854278" cy="879068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4000" b="1" i="0" kern="1200" spc="25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Номер слайда 6">
            <a:extLst>
              <a:ext uri="{FF2B5EF4-FFF2-40B4-BE49-F238E27FC236}">
                <a16:creationId xmlns:a16="http://schemas.microsoft.com/office/drawing/2014/main" id="{3914E042-C5D2-A141-8E8E-06EC6F969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lang="ru-RU" sz="1000" kern="120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01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7" pos="7355" userDrawn="1">
          <p15:clr>
            <a:srgbClr val="FBAE40"/>
          </p15:clr>
        </p15:guide>
        <p15:guide id="38" pos="325" userDrawn="1">
          <p15:clr>
            <a:srgbClr val="FBAE40"/>
          </p15:clr>
        </p15:guide>
        <p15:guide id="39" pos="2434" userDrawn="1">
          <p15:clr>
            <a:srgbClr val="FBAE40"/>
          </p15:clr>
        </p15:guide>
        <p15:guide id="40" pos="2774" userDrawn="1">
          <p15:clr>
            <a:srgbClr val="FBAE40"/>
          </p15:clr>
        </p15:guide>
        <p15:guide id="41" pos="4883" userDrawn="1">
          <p15:clr>
            <a:srgbClr val="FBAE40"/>
          </p15:clr>
        </p15:guide>
        <p15:guide id="42" pos="5246" userDrawn="1">
          <p15:clr>
            <a:srgbClr val="FBAE40"/>
          </p15:clr>
        </p15:guide>
        <p15:guide id="43" orient="horz" pos="346" userDrawn="1">
          <p15:clr>
            <a:srgbClr val="FBAE40"/>
          </p15:clr>
        </p15:guide>
        <p15:guide id="44" orient="horz" pos="3748" userDrawn="1">
          <p15:clr>
            <a:srgbClr val="FBAE40"/>
          </p15:clr>
        </p15:guide>
        <p15:guide id="45" pos="4112" userDrawn="1">
          <p15:clr>
            <a:srgbClr val="FBAE40"/>
          </p15:clr>
        </p15:guide>
        <p15:guide id="46" pos="3568" userDrawn="1">
          <p15:clr>
            <a:srgbClr val="FBAE40"/>
          </p15:clr>
        </p15:guide>
        <p15:guide id="47" pos="1844" userDrawn="1">
          <p15:clr>
            <a:srgbClr val="FBAE40"/>
          </p15:clr>
        </p15:guide>
        <p15:guide id="48" pos="2162" userDrawn="1">
          <p15:clr>
            <a:srgbClr val="FBAE40"/>
          </p15:clr>
        </p15:guide>
        <p15:guide id="49" pos="5836" userDrawn="1">
          <p15:clr>
            <a:srgbClr val="FBAE40"/>
          </p15:clr>
        </p15:guide>
        <p15:guide id="50" pos="5496" userDrawn="1">
          <p15:clr>
            <a:srgbClr val="FBAE40"/>
          </p15:clr>
        </p15:guide>
        <p15:guide id="51" orient="horz" pos="1117" userDrawn="1">
          <p15:clr>
            <a:srgbClr val="FBAE40"/>
          </p15:clr>
        </p15:guide>
        <p15:guide id="52" pos="3681" userDrawn="1">
          <p15:clr>
            <a:srgbClr val="FBAE40"/>
          </p15:clr>
        </p15:guide>
        <p15:guide id="53" pos="399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большая схема/табл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F5E0B21-E664-034E-81D1-8BE2662224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713" y="517376"/>
            <a:ext cx="5069898" cy="222853"/>
          </a:xfrm>
          <a:prstGeom prst="rect">
            <a:avLst/>
          </a:prstGeom>
        </p:spPr>
        <p:txBody>
          <a:bodyPr lIns="0" tIns="0" rIns="0" bIns="0"/>
          <a:lstStyle>
            <a:lvl1pPr>
              <a:defRPr lang="ru-RU" sz="1200" b="1" kern="0" spc="4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5B446C-2C04-314A-B947-73B293094C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  <p:sp>
        <p:nvSpPr>
          <p:cNvPr id="15" name="Номер слайда 6">
            <a:extLst>
              <a:ext uri="{FF2B5EF4-FFF2-40B4-BE49-F238E27FC236}">
                <a16:creationId xmlns:a16="http://schemas.microsoft.com/office/drawing/2014/main" id="{3914E042-C5D2-A141-8E8E-06EC6F969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lang="ru-RU" sz="1000" kern="120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‹#›</a:t>
            </a:fld>
            <a:endParaRPr lang="ru-RU" sz="1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3349B1-40CD-475D-B416-06D45EEC2E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5C38BA-7AD9-41EA-BA95-F39CDA610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82" r="73359"/>
          <a:stretch/>
        </p:blipFill>
        <p:spPr>
          <a:xfrm>
            <a:off x="39757" y="5949949"/>
            <a:ext cx="2887593" cy="87906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31667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55">
          <p15:clr>
            <a:srgbClr val="FBAE40"/>
          </p15:clr>
        </p15:guide>
        <p15:guide id="3" pos="325">
          <p15:clr>
            <a:srgbClr val="FBAE40"/>
          </p15:clr>
        </p15:guide>
        <p15:guide id="4" pos="2434">
          <p15:clr>
            <a:srgbClr val="FBAE40"/>
          </p15:clr>
        </p15:guide>
        <p15:guide id="5" pos="2774">
          <p15:clr>
            <a:srgbClr val="FBAE40"/>
          </p15:clr>
        </p15:guide>
        <p15:guide id="6" pos="4883">
          <p15:clr>
            <a:srgbClr val="FBAE40"/>
          </p15:clr>
        </p15:guide>
        <p15:guide id="7" pos="5246">
          <p15:clr>
            <a:srgbClr val="FBAE40"/>
          </p15:clr>
        </p15:guide>
        <p15:guide id="8" orient="horz" pos="346">
          <p15:clr>
            <a:srgbClr val="FBAE40"/>
          </p15:clr>
        </p15:guide>
        <p15:guide id="10" orient="horz" pos="3748">
          <p15:clr>
            <a:srgbClr val="FBAE40"/>
          </p15:clr>
        </p15:guide>
        <p15:guide id="11" pos="4112">
          <p15:clr>
            <a:srgbClr val="FBAE40"/>
          </p15:clr>
        </p15:guide>
        <p15:guide id="12" pos="3568">
          <p15:clr>
            <a:srgbClr val="FBAE40"/>
          </p15:clr>
        </p15:guide>
        <p15:guide id="13" pos="1844">
          <p15:clr>
            <a:srgbClr val="FBAE40"/>
          </p15:clr>
        </p15:guide>
        <p15:guide id="14" pos="2162">
          <p15:clr>
            <a:srgbClr val="FBAE40"/>
          </p15:clr>
        </p15:guide>
        <p15:guide id="15" pos="5836">
          <p15:clr>
            <a:srgbClr val="FBAE40"/>
          </p15:clr>
        </p15:guide>
        <p15:guide id="16" pos="5496">
          <p15:clr>
            <a:srgbClr val="FBAE40"/>
          </p15:clr>
        </p15:guide>
        <p15:guide id="17" orient="horz" pos="1117">
          <p15:clr>
            <a:srgbClr val="FBAE40"/>
          </p15:clr>
        </p15:guide>
        <p15:guide id="18" pos="3681">
          <p15:clr>
            <a:srgbClr val="FBAE40"/>
          </p15:clr>
        </p15:guide>
        <p15:guide id="19" pos="39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22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92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61" r:id="rId21"/>
    <p:sldLayoutId id="2147483662" r:id="rId22"/>
    <p:sldLayoutId id="2147483665" r:id="rId23"/>
    <p:sldLayoutId id="2147483670" r:id="rId24"/>
    <p:sldLayoutId id="2147483671" r:id="rId25"/>
  </p:sldLayoutIdLst>
  <p:hf hdr="0" dt="0"/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1" orient="horz" pos="346" userDrawn="1">
          <p15:clr>
            <a:srgbClr val="F26B43"/>
          </p15:clr>
        </p15:guide>
        <p15:guide id="42" pos="3568" userDrawn="1">
          <p15:clr>
            <a:srgbClr val="F26B43"/>
          </p15:clr>
        </p15:guide>
        <p15:guide id="43" orient="horz" pos="1117" userDrawn="1">
          <p15:clr>
            <a:srgbClr val="F26B43"/>
          </p15:clr>
        </p15:guide>
        <p15:guide id="44" pos="3840" userDrawn="1">
          <p15:clr>
            <a:srgbClr val="F26B43"/>
          </p15:clr>
        </p15:guide>
        <p15:guide id="45" pos="4112" userDrawn="1">
          <p15:clr>
            <a:srgbClr val="F26B43"/>
          </p15:clr>
        </p15:guide>
        <p15:guide id="46" pos="4883" userDrawn="1">
          <p15:clr>
            <a:srgbClr val="F26B43"/>
          </p15:clr>
        </p15:guide>
        <p15:guide id="47" pos="5246" userDrawn="1">
          <p15:clr>
            <a:srgbClr val="F26B43"/>
          </p15:clr>
        </p15:guide>
        <p15:guide id="48" pos="5496" userDrawn="1">
          <p15:clr>
            <a:srgbClr val="F26B43"/>
          </p15:clr>
        </p15:guide>
        <p15:guide id="49" pos="5836" userDrawn="1">
          <p15:clr>
            <a:srgbClr val="F26B43"/>
          </p15:clr>
        </p15:guide>
        <p15:guide id="50" pos="7355" userDrawn="1">
          <p15:clr>
            <a:srgbClr val="F26B43"/>
          </p15:clr>
        </p15:guide>
        <p15:guide id="51" pos="2774" userDrawn="1">
          <p15:clr>
            <a:srgbClr val="F26B43"/>
          </p15:clr>
        </p15:guide>
        <p15:guide id="52" pos="2434" userDrawn="1">
          <p15:clr>
            <a:srgbClr val="F26B43"/>
          </p15:clr>
        </p15:guide>
        <p15:guide id="53" pos="2162" userDrawn="1">
          <p15:clr>
            <a:srgbClr val="F26B43"/>
          </p15:clr>
        </p15:guide>
        <p15:guide id="54" pos="1844" userDrawn="1">
          <p15:clr>
            <a:srgbClr val="F26B43"/>
          </p15:clr>
        </p15:guide>
        <p15:guide id="55" orient="horz" pos="3748" userDrawn="1">
          <p15:clr>
            <a:srgbClr val="F26B43"/>
          </p15:clr>
        </p15:guide>
        <p15:guide id="56" orient="horz" pos="4088" userDrawn="1">
          <p15:clr>
            <a:srgbClr val="F26B43"/>
          </p15:clr>
        </p15:guide>
        <p15:guide id="57" pos="325" userDrawn="1">
          <p15:clr>
            <a:srgbClr val="F26B43"/>
          </p15:clr>
        </p15:guide>
        <p15:guide id="58" orient="horz" pos="1366" userDrawn="1">
          <p15:clr>
            <a:srgbClr val="F26B43"/>
          </p15:clr>
        </p15:guide>
        <p15:guide id="59" orient="horz" pos="40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137E7E-EB44-4695-8421-A8844FF70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68" y="5191432"/>
            <a:ext cx="10515600" cy="1298268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WITH CDD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D02E8FC-92FE-4149-BE2D-372CAABB44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PROBLEMS…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8887876-4243-374D-9CF5-A0611A16E7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85300" y="6365875"/>
            <a:ext cx="2806700" cy="166688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ts val="1325"/>
              </a:lnSpc>
            </a:pPr>
            <a:fld id="{B6F15528-21DE-4FAA-801E-634DDDAF4B2B}" type="slidenum">
              <a:rPr lang="ru-RU" smtClean="0"/>
              <a:pPr algn="r">
                <a:lnSpc>
                  <a:spcPts val="1325"/>
                </a:lnSpc>
              </a:pPr>
              <a:t>1</a:t>
            </a:fld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6">
            <a:extLst>
              <a:ext uri="{FF2B5EF4-FFF2-40B4-BE49-F238E27FC236}">
                <a16:creationId xmlns:a16="http://schemas.microsoft.com/office/drawing/2014/main" id="{CD2EEFA5-AF38-4DA1-8C66-E0BFAF493BCE}"/>
              </a:ext>
            </a:extLst>
          </p:cNvPr>
          <p:cNvSpPr/>
          <p:nvPr/>
        </p:nvSpPr>
        <p:spPr>
          <a:xfrm>
            <a:off x="4262438" y="2428875"/>
            <a:ext cx="1614487" cy="238126"/>
          </a:xfrm>
          <a:prstGeom prst="roundRect">
            <a:avLst>
              <a:gd name="adj" fmla="val 8176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FFFF"/>
              </a:buClr>
            </a:pPr>
            <a:endParaRPr lang="ru-RU"/>
          </a:p>
        </p:txBody>
      </p:sp>
      <p:sp>
        <p:nvSpPr>
          <p:cNvPr id="11" name="Прямоугольник: скругленные углы 6">
            <a:extLst>
              <a:ext uri="{FF2B5EF4-FFF2-40B4-BE49-F238E27FC236}">
                <a16:creationId xmlns:a16="http://schemas.microsoft.com/office/drawing/2014/main" id="{4D5EF5A5-87FA-4612-96AA-15FD3066EB59}"/>
              </a:ext>
            </a:extLst>
          </p:cNvPr>
          <p:cNvSpPr/>
          <p:nvPr/>
        </p:nvSpPr>
        <p:spPr>
          <a:xfrm>
            <a:off x="5953125" y="2428875"/>
            <a:ext cx="1852613" cy="238126"/>
          </a:xfrm>
          <a:prstGeom prst="roundRect">
            <a:avLst>
              <a:gd name="adj" fmla="val 8176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FFFF"/>
              </a:buClr>
            </a:pPr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8" y="445132"/>
            <a:ext cx="9774121" cy="879068"/>
          </a:xfrm>
        </p:spPr>
        <p:txBody>
          <a:bodyPr/>
          <a:lstStyle/>
          <a:p>
            <a:pPr>
              <a:buClr>
                <a:srgbClr val="FFFFFF"/>
              </a:buClr>
            </a:pPr>
            <a:r>
              <a:rPr lang="ru-RU" dirty="0"/>
              <a:t>ОШИБКА КОМПИЛЯЦИИ ТЕСТОВ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</p:spPr>
        <p:txBody>
          <a:bodyPr/>
          <a:lstStyle/>
          <a:p>
            <a:pPr>
              <a:buClr>
                <a:srgbClr val="FFFFFF"/>
              </a:buClr>
            </a:pPr>
            <a:fld id="{B6F15528-21DE-4FAA-801E-634DDDAF4B2B}" type="slidenum">
              <a:rPr lang="ru-RU" smtClean="0"/>
              <a:pPr>
                <a:buClr>
                  <a:srgbClr val="FFFFFF"/>
                </a:buClr>
              </a:pPr>
              <a:t>10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9EB6E-C793-3B41-B126-30AF23BDF7A1}"/>
              </a:ext>
            </a:extLst>
          </p:cNvPr>
          <p:cNvSpPr txBox="1"/>
          <p:nvPr/>
        </p:nvSpPr>
        <p:spPr>
          <a:xfrm>
            <a:off x="515938" y="1362330"/>
            <a:ext cx="11167541" cy="4616648"/>
          </a:xfrm>
          <a:prstGeom prst="rect">
            <a:avLst/>
          </a:prstGeom>
          <a:noFill/>
        </p:spPr>
        <p:txBody>
          <a:bodyPr wrap="square" lIns="36000" tIns="0" rIns="0" bIns="0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en" sz="1400" dirty="0">
                <a:latin typeface="Monaco" pitchFamily="2" charset="0"/>
              </a:rPr>
              <a:t> </a:t>
            </a:r>
            <a:r>
              <a:rPr lang="en" sz="1400" dirty="0">
                <a:solidFill>
                  <a:srgbClr val="FFC100"/>
                </a:solidFill>
                <a:latin typeface="Monaco" pitchFamily="2" charset="0"/>
              </a:rPr>
              <a:t>@Test</a:t>
            </a:r>
            <a:br>
              <a:rPr lang="en" sz="1400" dirty="0">
                <a:solidFill>
                  <a:srgbClr val="9E880D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9E880D"/>
                </a:solidFill>
                <a:latin typeface="Monaco" pitchFamily="2" charset="0"/>
              </a:rPr>
              <a:t> 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public void </a:t>
            </a:r>
            <a:r>
              <a:rPr lang="en" sz="1400" dirty="0" err="1">
                <a:solidFill>
                  <a:srgbClr val="00D1F2"/>
                </a:solidFill>
                <a:latin typeface="Monaco" pitchFamily="2" charset="0"/>
              </a:rPr>
              <a:t>validate_takeItemsSuccess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() {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</a:t>
            </a:r>
            <a:r>
              <a:rPr lang="en" sz="1400" i="1" dirty="0">
                <a:solidFill>
                  <a:srgbClr val="8C8C8C"/>
                </a:solidFill>
                <a:latin typeface="Monaco" pitchFamily="2" charset="0"/>
              </a:rPr>
              <a:t>// given:</a:t>
            </a:r>
            <a:br>
              <a:rPr lang="en" sz="1400" i="1" dirty="0">
                <a:solidFill>
                  <a:srgbClr val="8C8C8C"/>
                </a:solidFill>
                <a:latin typeface="Monaco" pitchFamily="2" charset="0"/>
              </a:rPr>
            </a:br>
            <a:r>
              <a:rPr lang="en" sz="1400" i="1" dirty="0">
                <a:solidFill>
                  <a:srgbClr val="8C8C8C"/>
                </a:solidFill>
                <a:latin typeface="Monaco" pitchFamily="2" charset="0"/>
              </a:rPr>
              <a:t>     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MockMvcRequestSpecification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request = </a:t>
            </a:r>
            <a:r>
              <a:rPr lang="en" sz="1400" i="1" dirty="0">
                <a:solidFill>
                  <a:srgbClr val="FFFFFF"/>
                </a:solidFill>
                <a:latin typeface="Monaco" pitchFamily="2" charset="0"/>
              </a:rPr>
              <a:t>given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()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     .header(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"Content-Type"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,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"application/json"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     .body(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"{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\"</a:t>
            </a:r>
            <a:r>
              <a:rPr lang="en" sz="1400" dirty="0" err="1">
                <a:solidFill>
                  <a:srgbClr val="92D050"/>
                </a:solidFill>
                <a:latin typeface="Monaco" pitchFamily="2" charset="0"/>
              </a:rPr>
              <a:t>itemsUid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\"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:[{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\"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cursor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\"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:60},{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\"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cursor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\"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:60}]}"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);</a:t>
            </a:r>
            <a:br>
              <a:rPr lang="en" sz="1400" dirty="0">
                <a:latin typeface="Monaco" pitchFamily="2" charset="0"/>
              </a:rPr>
            </a:b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</a:t>
            </a:r>
            <a:r>
              <a:rPr lang="en" sz="1400" i="1" dirty="0">
                <a:solidFill>
                  <a:srgbClr val="8C8C8C"/>
                </a:solidFill>
                <a:latin typeface="Monaco" pitchFamily="2" charset="0"/>
              </a:rPr>
              <a:t>// when:</a:t>
            </a:r>
            <a:br>
              <a:rPr lang="en" sz="1400" i="1" dirty="0">
                <a:solidFill>
                  <a:srgbClr val="8C8C8C"/>
                </a:solidFill>
                <a:latin typeface="Monaco" pitchFamily="2" charset="0"/>
              </a:rPr>
            </a:br>
            <a:r>
              <a:rPr lang="en" sz="1400" i="1" dirty="0">
                <a:solidFill>
                  <a:srgbClr val="8C8C8C"/>
                </a:solidFill>
                <a:latin typeface="Monaco" pitchFamily="2" charset="0"/>
              </a:rPr>
              <a:t>     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ResponseOptions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response = </a:t>
            </a:r>
            <a:r>
              <a:rPr lang="en" sz="1400" i="1" dirty="0">
                <a:solidFill>
                  <a:srgbClr val="FFFFFF"/>
                </a:solidFill>
                <a:latin typeface="Monaco" pitchFamily="2" charset="0"/>
              </a:rPr>
              <a:t>given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().spec(request)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     .post(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"/</a:t>
            </a:r>
            <a:r>
              <a:rPr lang="en" sz="1400" dirty="0" err="1">
                <a:solidFill>
                  <a:srgbClr val="92D050"/>
                </a:solidFill>
                <a:latin typeface="Monaco" pitchFamily="2" charset="0"/>
              </a:rPr>
              <a:t>api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/v1/items/8b30c360-a991-46fd-a3aa-abe4cb3d833e/take"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);</a:t>
            </a:r>
            <a:br>
              <a:rPr lang="en" sz="1400" dirty="0">
                <a:latin typeface="Monaco" pitchFamily="2" charset="0"/>
              </a:rPr>
            </a:b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</a:t>
            </a:r>
            <a:r>
              <a:rPr lang="en" sz="1400" i="1" dirty="0">
                <a:solidFill>
                  <a:srgbClr val="8C8C8C"/>
                </a:solidFill>
                <a:latin typeface="Monaco" pitchFamily="2" charset="0"/>
              </a:rPr>
              <a:t>// then:</a:t>
            </a:r>
            <a:br>
              <a:rPr lang="en" sz="1400" i="1" dirty="0">
                <a:solidFill>
                  <a:srgbClr val="8C8C8C"/>
                </a:solidFill>
                <a:latin typeface="Monaco" pitchFamily="2" charset="0"/>
              </a:rPr>
            </a:br>
            <a:r>
              <a:rPr lang="en" sz="1400" i="1" dirty="0">
                <a:solidFill>
                  <a:srgbClr val="8C8C8C"/>
                </a:solidFill>
                <a:latin typeface="Monaco" pitchFamily="2" charset="0"/>
              </a:rPr>
              <a:t>     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DocumentContext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parsedJson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= 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JsonPath.</a:t>
            </a:r>
            <a:r>
              <a:rPr lang="en" sz="1400" i="1" dirty="0" err="1">
                <a:solidFill>
                  <a:srgbClr val="FFFFFF"/>
                </a:solidFill>
                <a:latin typeface="Monaco" pitchFamily="2" charset="0"/>
              </a:rPr>
              <a:t>parse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response.getBody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().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asString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());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</a:t>
            </a:r>
            <a:r>
              <a:rPr lang="en" sz="1400" i="1" dirty="0" err="1">
                <a:solidFill>
                  <a:srgbClr val="FFFFFF"/>
                </a:solidFill>
                <a:latin typeface="Monaco" pitchFamily="2" charset="0"/>
              </a:rPr>
              <a:t>assertThatJson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parsedJson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).array(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"['items']"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).contains(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"['</a:t>
            </a:r>
            <a:r>
              <a:rPr lang="en" sz="1400" dirty="0" err="1">
                <a:solidFill>
                  <a:srgbClr val="92D050"/>
                </a:solidFill>
                <a:latin typeface="Monaco" pitchFamily="2" charset="0"/>
              </a:rPr>
              <a:t>itemUid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']"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).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isEqualTo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({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    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"cursor"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:</a:t>
            </a:r>
            <a:r>
              <a:rPr lang="en" sz="1400" dirty="0">
                <a:solidFill>
                  <a:srgbClr val="1750EB"/>
                </a:solidFill>
                <a:latin typeface="Monaco" pitchFamily="2" charset="0"/>
              </a:rPr>
              <a:t>60</a:t>
            </a:r>
            <a:br>
              <a:rPr lang="en" sz="1400" dirty="0">
                <a:solidFill>
                  <a:srgbClr val="1750EB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1750EB"/>
                </a:solidFill>
                <a:latin typeface="Monaco" pitchFamily="2" charset="0"/>
              </a:rPr>
              <a:t>      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});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</a:t>
            </a:r>
            <a:r>
              <a:rPr lang="en" sz="1400" i="1" dirty="0" err="1">
                <a:solidFill>
                  <a:srgbClr val="FFFFFF"/>
                </a:solidFill>
                <a:latin typeface="Monaco" pitchFamily="2" charset="0"/>
              </a:rPr>
              <a:t>assertThatJson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parsedJson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).array(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"['items']"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).contains(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"['name']"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).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isEqualTo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"Lego Technic 42115"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);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</a:t>
            </a:r>
            <a:r>
              <a:rPr lang="en" sz="1400" i="1" dirty="0" err="1">
                <a:solidFill>
                  <a:srgbClr val="FFFFFF"/>
                </a:solidFill>
                <a:latin typeface="Monaco" pitchFamily="2" charset="0"/>
              </a:rPr>
              <a:t>assertThatJson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parsedJson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).array(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"['items']"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).contains(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"['</a:t>
            </a:r>
            <a:r>
              <a:rPr lang="en" sz="1400" dirty="0" err="1">
                <a:solidFill>
                  <a:srgbClr val="92D050"/>
                </a:solidFill>
                <a:latin typeface="Monaco" pitchFamily="2" charset="0"/>
              </a:rPr>
              <a:t>itemUid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']"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).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isEqualTo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({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    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"cursor"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:</a:t>
            </a:r>
            <a:r>
              <a:rPr lang="en" sz="1400" dirty="0">
                <a:solidFill>
                  <a:srgbClr val="1750EB"/>
                </a:solidFill>
                <a:latin typeface="Monaco" pitchFamily="2" charset="0"/>
              </a:rPr>
              <a:t>60</a:t>
            </a:r>
            <a:br>
              <a:rPr lang="en" sz="1400" dirty="0">
                <a:solidFill>
                  <a:srgbClr val="1750EB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1750EB"/>
                </a:solidFill>
                <a:latin typeface="Monaco" pitchFamily="2" charset="0"/>
              </a:rPr>
              <a:t>      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});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latin typeface="Monaco" pitchFamily="2" charset="0"/>
              </a:rPr>
              <a:t>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}</a:t>
            </a:r>
            <a:endParaRPr lang="ru-RU" sz="1400" dirty="0">
              <a:solidFill>
                <a:srgbClr val="FFFFFF"/>
              </a:solidFill>
              <a:latin typeface="Monac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8876BA-64F5-4669-8CC1-86B599374460}"/>
              </a:ext>
            </a:extLst>
          </p:cNvPr>
          <p:cNvSpPr txBox="1"/>
          <p:nvPr/>
        </p:nvSpPr>
        <p:spPr>
          <a:xfrm>
            <a:off x="10206057" y="512061"/>
            <a:ext cx="147742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buClr>
                <a:srgbClr val="2D3031"/>
              </a:buClr>
            </a:pPr>
            <a:r>
              <a:rPr lang="e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Boot </a:t>
            </a:r>
            <a:br>
              <a:rPr lang="e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2.4.5</a:t>
            </a:r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395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6">
            <a:extLst>
              <a:ext uri="{FF2B5EF4-FFF2-40B4-BE49-F238E27FC236}">
                <a16:creationId xmlns:a16="http://schemas.microsoft.com/office/drawing/2014/main" id="{5F4D3FB6-D8AA-4454-8823-A59C836BD484}"/>
              </a:ext>
            </a:extLst>
          </p:cNvPr>
          <p:cNvSpPr/>
          <p:nvPr/>
        </p:nvSpPr>
        <p:spPr>
          <a:xfrm>
            <a:off x="4124326" y="2416742"/>
            <a:ext cx="1085850" cy="238126"/>
          </a:xfrm>
          <a:prstGeom prst="roundRect">
            <a:avLst>
              <a:gd name="adj" fmla="val 8176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FFFF"/>
              </a:buClr>
            </a:pPr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8" y="445132"/>
            <a:ext cx="9774121" cy="879068"/>
          </a:xfrm>
        </p:spPr>
        <p:txBody>
          <a:bodyPr/>
          <a:lstStyle/>
          <a:p>
            <a:pPr>
              <a:buClr>
                <a:srgbClr val="2D3031"/>
              </a:buClr>
            </a:pPr>
            <a:r>
              <a:rPr lang="ru-RU" dirty="0"/>
              <a:t>ОШИБКА КОМПИЛЯЦИИ ТЕСТОВ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</p:spPr>
        <p:txBody>
          <a:bodyPr/>
          <a:lstStyle/>
          <a:p>
            <a:pPr>
              <a:buClr>
                <a:srgbClr val="2D3031"/>
              </a:buClr>
            </a:pPr>
            <a:fld id="{B6F15528-21DE-4FAA-801E-634DDDAF4B2B}" type="slidenum">
              <a:rPr lang="ru-RU" smtClean="0"/>
              <a:pPr>
                <a:buClr>
                  <a:srgbClr val="2D3031"/>
                </a:buClr>
              </a:pPr>
              <a:t>11</a:t>
            </a:fld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6CDCB-4832-4A40-82EC-1B85D4D06365}"/>
              </a:ext>
            </a:extLst>
          </p:cNvPr>
          <p:cNvSpPr txBox="1"/>
          <p:nvPr/>
        </p:nvSpPr>
        <p:spPr>
          <a:xfrm>
            <a:off x="10206057" y="512061"/>
            <a:ext cx="147742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buClr>
                <a:srgbClr val="2D3031"/>
              </a:buClr>
            </a:pPr>
            <a:r>
              <a:rPr lang="e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Boot </a:t>
            </a:r>
            <a:br>
              <a:rPr lang="e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2.5.0</a:t>
            </a:r>
            <a:endParaRPr lang="ru-RU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82BBF-6631-694F-AB1E-37220E579F2B}"/>
              </a:ext>
            </a:extLst>
          </p:cNvPr>
          <p:cNvSpPr txBox="1"/>
          <p:nvPr/>
        </p:nvSpPr>
        <p:spPr>
          <a:xfrm>
            <a:off x="515938" y="1363913"/>
            <a:ext cx="11354390" cy="37548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rgbClr val="2D3031"/>
              </a:buClr>
            </a:pPr>
            <a:r>
              <a:rPr lang="en" sz="1400" dirty="0">
                <a:latin typeface="Monaco" pitchFamily="2" charset="0"/>
              </a:rPr>
              <a:t> </a:t>
            </a:r>
            <a:r>
              <a:rPr lang="en" sz="1400" dirty="0">
                <a:solidFill>
                  <a:srgbClr val="FFC100"/>
                </a:solidFill>
                <a:latin typeface="Monaco" pitchFamily="2" charset="0"/>
              </a:rPr>
              <a:t>@Test</a:t>
            </a:r>
            <a:br>
              <a:rPr lang="en" sz="1400" dirty="0">
                <a:solidFill>
                  <a:srgbClr val="9E880D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9E880D"/>
                </a:solidFill>
                <a:latin typeface="Monaco" pitchFamily="2" charset="0"/>
              </a:rPr>
              <a:t> 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public void </a:t>
            </a:r>
            <a:r>
              <a:rPr lang="en" sz="1400" dirty="0" err="1">
                <a:solidFill>
                  <a:srgbClr val="00D1F2"/>
                </a:solidFill>
                <a:latin typeface="Monaco" pitchFamily="2" charset="0"/>
              </a:rPr>
              <a:t>validate_takeItemsSuccess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() {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</a:t>
            </a:r>
            <a:r>
              <a:rPr lang="en" sz="1400" i="1" dirty="0">
                <a:solidFill>
                  <a:srgbClr val="8C8C8C"/>
                </a:solidFill>
                <a:latin typeface="Monaco" pitchFamily="2" charset="0"/>
              </a:rPr>
              <a:t>// given:</a:t>
            </a:r>
            <a:br>
              <a:rPr lang="en" sz="1400" i="1" dirty="0">
                <a:solidFill>
                  <a:srgbClr val="8C8C8C"/>
                </a:solidFill>
                <a:latin typeface="Monaco" pitchFamily="2" charset="0"/>
              </a:rPr>
            </a:br>
            <a:r>
              <a:rPr lang="en" sz="1400" i="1" dirty="0">
                <a:solidFill>
                  <a:srgbClr val="8C8C8C"/>
                </a:solidFill>
                <a:latin typeface="Monaco" pitchFamily="2" charset="0"/>
              </a:rPr>
              <a:t>    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MockMvcRequestSpecification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request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= </a:t>
            </a:r>
            <a:r>
              <a:rPr lang="en" sz="1400" i="1" dirty="0">
                <a:solidFill>
                  <a:srgbClr val="FFFFFF"/>
                </a:solidFill>
                <a:latin typeface="Monaco" pitchFamily="2" charset="0"/>
              </a:rPr>
              <a:t>given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()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     .header(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"Content-Type"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,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"application/json"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     .body(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"{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\"</a:t>
            </a:r>
            <a:r>
              <a:rPr lang="en" sz="1400" dirty="0" err="1">
                <a:solidFill>
                  <a:srgbClr val="92D050"/>
                </a:solidFill>
                <a:latin typeface="Monaco" pitchFamily="2" charset="0"/>
              </a:rPr>
              <a:t>itemsUid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\"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:[{ },{ }]}"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);</a:t>
            </a:r>
            <a:br>
              <a:rPr lang="en" sz="1400" dirty="0">
                <a:latin typeface="Monaco" pitchFamily="2" charset="0"/>
              </a:rPr>
            </a:b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</a:t>
            </a:r>
            <a:r>
              <a:rPr lang="en" sz="1400" i="1" dirty="0">
                <a:solidFill>
                  <a:srgbClr val="8C8C8C"/>
                </a:solidFill>
                <a:latin typeface="Monaco" pitchFamily="2" charset="0"/>
              </a:rPr>
              <a:t>// when:</a:t>
            </a:r>
            <a:br>
              <a:rPr lang="en" sz="1400" i="1" dirty="0">
                <a:solidFill>
                  <a:srgbClr val="8C8C8C"/>
                </a:solidFill>
                <a:latin typeface="Monaco" pitchFamily="2" charset="0"/>
              </a:rPr>
            </a:br>
            <a:r>
              <a:rPr lang="en" sz="1400" i="1" dirty="0">
                <a:solidFill>
                  <a:srgbClr val="8C8C8C"/>
                </a:solidFill>
                <a:latin typeface="Monaco" pitchFamily="2" charset="0"/>
              </a:rPr>
              <a:t>    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ResponseOptions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response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= </a:t>
            </a:r>
            <a:r>
              <a:rPr lang="en" sz="1400" i="1" dirty="0">
                <a:solidFill>
                  <a:srgbClr val="FFFFFF"/>
                </a:solidFill>
                <a:latin typeface="Monaco" pitchFamily="2" charset="0"/>
              </a:rPr>
              <a:t>given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().spec(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request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     .post(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"/</a:t>
            </a:r>
            <a:r>
              <a:rPr lang="en" sz="1400" dirty="0" err="1">
                <a:solidFill>
                  <a:srgbClr val="92D050"/>
                </a:solidFill>
                <a:latin typeface="Monaco" pitchFamily="2" charset="0"/>
              </a:rPr>
              <a:t>api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/v1/items/8b30c360-a991-46fd-a3aa-abe4cb3d833e/take"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);</a:t>
            </a:r>
            <a:br>
              <a:rPr lang="en" sz="1400" dirty="0">
                <a:latin typeface="Monaco" pitchFamily="2" charset="0"/>
              </a:rPr>
            </a:b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</a:t>
            </a:r>
            <a:r>
              <a:rPr lang="en" sz="1400" i="1" dirty="0">
                <a:solidFill>
                  <a:srgbClr val="8C8C8C"/>
                </a:solidFill>
                <a:latin typeface="Monaco" pitchFamily="2" charset="0"/>
              </a:rPr>
              <a:t>// then:</a:t>
            </a:r>
            <a:br>
              <a:rPr lang="en" sz="1400" i="1" dirty="0">
                <a:solidFill>
                  <a:srgbClr val="8C8C8C"/>
                </a:solidFill>
                <a:latin typeface="Monaco" pitchFamily="2" charset="0"/>
              </a:rPr>
            </a:br>
            <a:r>
              <a:rPr lang="en" sz="1400" i="1" dirty="0">
                <a:solidFill>
                  <a:srgbClr val="8C8C8C"/>
                </a:solidFill>
                <a:latin typeface="Monaco" pitchFamily="2" charset="0"/>
              </a:rPr>
              <a:t>    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DocumentContext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parsedJson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=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JsonPath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.</a:t>
            </a:r>
            <a:r>
              <a:rPr lang="en" sz="1400" i="1" dirty="0" err="1">
                <a:solidFill>
                  <a:srgbClr val="FFFFFF"/>
                </a:solidFill>
                <a:latin typeface="Monaco" pitchFamily="2" charset="0"/>
              </a:rPr>
              <a:t>parse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response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.getBody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().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asString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());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</a:t>
            </a:r>
            <a:r>
              <a:rPr lang="en" sz="1400" i="1" dirty="0" err="1">
                <a:solidFill>
                  <a:srgbClr val="FFFFFF"/>
                </a:solidFill>
                <a:latin typeface="Monaco" pitchFamily="2" charset="0"/>
              </a:rPr>
              <a:t>assertThatJson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parsedJson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)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.array(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"['items']"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).contains(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"['</a:t>
            </a:r>
            <a:r>
              <a:rPr lang="en" sz="1400" dirty="0" err="1">
                <a:solidFill>
                  <a:srgbClr val="92D050"/>
                </a:solidFill>
                <a:latin typeface="Monaco" pitchFamily="2" charset="0"/>
              </a:rPr>
              <a:t>itemUid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']"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).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isEqualTo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({ });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</a:t>
            </a:r>
            <a:r>
              <a:rPr lang="en" sz="1400" i="1" dirty="0" err="1">
                <a:solidFill>
                  <a:srgbClr val="FFFFFF"/>
                </a:solidFill>
                <a:latin typeface="Monaco" pitchFamily="2" charset="0"/>
              </a:rPr>
              <a:t>assertThatJson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parsedJson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).array(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"['items']"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).contains(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"['name']"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).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isEqualTo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"Lego Technic 42115"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);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</a:t>
            </a:r>
            <a:r>
              <a:rPr lang="en" sz="1400" i="1" dirty="0" err="1">
                <a:solidFill>
                  <a:srgbClr val="FFFFFF"/>
                </a:solidFill>
                <a:latin typeface="Monaco" pitchFamily="2" charset="0"/>
              </a:rPr>
              <a:t>assertThatJson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parsedJson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).array(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"['items']"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).contains(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"['</a:t>
            </a:r>
            <a:r>
              <a:rPr lang="en" sz="1400" dirty="0" err="1">
                <a:solidFill>
                  <a:srgbClr val="92D050"/>
                </a:solidFill>
                <a:latin typeface="Monaco" pitchFamily="2" charset="0"/>
              </a:rPr>
              <a:t>itemUid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']"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).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isEqualTo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({</a:t>
            </a:r>
            <a:r>
              <a:rPr lang="en" sz="1400" dirty="0">
                <a:solidFill>
                  <a:srgbClr val="1750EB"/>
                </a:solidFill>
                <a:latin typeface="Monaco" pitchFamily="2" charset="0"/>
              </a:rPr>
              <a:t>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});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latin typeface="Monaco" pitchFamily="2" charset="0"/>
              </a:rPr>
              <a:t>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}</a:t>
            </a:r>
            <a:endParaRPr lang="ru-RU" sz="1400" dirty="0">
              <a:solidFill>
                <a:srgbClr val="FFFFFF"/>
              </a:solidFill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517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2"/>
            <a:ext cx="8854278" cy="879068"/>
          </a:xfrm>
        </p:spPr>
        <p:txBody>
          <a:bodyPr/>
          <a:lstStyle/>
          <a:p>
            <a:pPr>
              <a:buClr>
                <a:srgbClr val="2D3031"/>
              </a:buClr>
            </a:pPr>
            <a:r>
              <a:rPr lang="ru-RU" dirty="0"/>
              <a:t>СЛИШКОМ БОЛЬШОЙ ОТВЕТ ОТ </a:t>
            </a:r>
            <a:r>
              <a:rPr lang="en-US" dirty="0"/>
              <a:t>PRODUCER’</a:t>
            </a:r>
            <a:r>
              <a:rPr lang="ru-RU" dirty="0"/>
              <a:t>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81750"/>
            <a:ext cx="2805620" cy="166712"/>
          </a:xfrm>
        </p:spPr>
        <p:txBody>
          <a:bodyPr/>
          <a:lstStyle/>
          <a:p>
            <a:pPr>
              <a:buClr>
                <a:srgbClr val="2D3031"/>
              </a:buClr>
            </a:pPr>
            <a:fld id="{B6F15528-21DE-4FAA-801E-634DDDAF4B2B}" type="slidenum">
              <a:rPr lang="ru-RU" smtClean="0"/>
              <a:pPr>
                <a:buClr>
                  <a:srgbClr val="2D3031"/>
                </a:buClr>
              </a:pPr>
              <a:t>12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D9407-2BFD-1E48-AE46-68049C496A91}"/>
              </a:ext>
            </a:extLst>
          </p:cNvPr>
          <p:cNvSpPr txBox="1"/>
          <p:nvPr/>
        </p:nvSpPr>
        <p:spPr>
          <a:xfrm>
            <a:off x="515938" y="1988797"/>
            <a:ext cx="10442348" cy="4093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2D3031"/>
              </a:buClr>
            </a:pPr>
            <a:r>
              <a:rPr lang="en" sz="1400" dirty="0">
                <a:solidFill>
                  <a:srgbClr val="FFC100"/>
                </a:solidFill>
                <a:latin typeface="Monaco" pitchFamily="2" charset="0"/>
              </a:rPr>
              <a:t>@ActiveProfiles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"contract-tests"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C100"/>
                </a:solidFill>
                <a:latin typeface="Monaco" pitchFamily="2" charset="0"/>
              </a:rPr>
              <a:t>@SpringBootTest</a:t>
            </a:r>
            <a:br>
              <a:rPr lang="en" sz="1400" dirty="0">
                <a:solidFill>
                  <a:srgbClr val="9E880D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FFC100"/>
                </a:solidFill>
                <a:latin typeface="Monaco" pitchFamily="2" charset="0"/>
              </a:rPr>
              <a:t>@AutoConfigureStubRunner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ids =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"ru.vtb.zlg.reference:reference-information-server:[2.0.0,3.0.0):8180"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,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repositoryRoot =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"https://nexus-ci.corp.dev.vtb/repository/zlg-maven-lib/"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,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stubsMode =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StubRunnerProperties.StubsMode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.</a:t>
            </a:r>
            <a:r>
              <a:rPr lang="en" sz="1400" i="1" dirty="0">
                <a:solidFill>
                  <a:srgbClr val="D59AFF"/>
                </a:solidFill>
                <a:latin typeface="Monaco" pitchFamily="2" charset="0"/>
              </a:rPr>
              <a:t>LOCAL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,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mappingsOutputFolder =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"build/mappings"</a:t>
            </a:r>
            <a:br>
              <a:rPr lang="en" sz="1400" dirty="0">
                <a:solidFill>
                  <a:srgbClr val="067D17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C100"/>
                </a:solidFill>
                <a:latin typeface="Monaco" pitchFamily="2" charset="0"/>
              </a:rPr>
              <a:t>@Import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DatabaseTestConfiguration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.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class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class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DraftServiceApplicationTest</a:t>
            </a:r>
            <a:r>
              <a:rPr lang="en" sz="1400" dirty="0">
                <a:solidFill>
                  <a:srgbClr val="2D3031"/>
                </a:solidFill>
                <a:latin typeface="Monaco" pitchFamily="2" charset="0"/>
              </a:rPr>
              <a:t>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{</a:t>
            </a:r>
            <a:br>
              <a:rPr lang="en" sz="1400" dirty="0">
                <a:latin typeface="Monaco" pitchFamily="2" charset="0"/>
              </a:rPr>
            </a:b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</a:t>
            </a:r>
            <a:r>
              <a:rPr lang="en" sz="1400" dirty="0">
                <a:solidFill>
                  <a:srgbClr val="FFC100"/>
                </a:solidFill>
                <a:latin typeface="Monaco" pitchFamily="2" charset="0"/>
              </a:rPr>
              <a:t>@Test</a:t>
            </a:r>
            <a:br>
              <a:rPr lang="en" sz="1400" dirty="0">
                <a:solidFill>
                  <a:srgbClr val="9E880D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FFC100"/>
                </a:solidFill>
                <a:latin typeface="Monaco" pitchFamily="2" charset="0"/>
              </a:rPr>
              <a:t>    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void </a:t>
            </a:r>
            <a:r>
              <a:rPr lang="en" sz="1400" dirty="0">
                <a:solidFill>
                  <a:srgbClr val="00D1F2"/>
                </a:solidFill>
                <a:latin typeface="Monaco" pitchFamily="2" charset="0"/>
              </a:rPr>
              <a:t>runApp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() {}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}</a:t>
            </a:r>
          </a:p>
          <a:p>
            <a:pPr>
              <a:buClr>
                <a:srgbClr val="2D3031"/>
              </a:buClr>
            </a:pPr>
            <a:endParaRPr lang="en" sz="1400" dirty="0">
              <a:solidFill>
                <a:srgbClr val="FFFFFF"/>
              </a:solidFill>
              <a:latin typeface="Monaco" pitchFamily="2" charset="0"/>
            </a:endParaRPr>
          </a:p>
          <a:p>
            <a:pPr>
              <a:buClr>
                <a:srgbClr val="2D3031"/>
              </a:buClr>
            </a:pPr>
            <a:endParaRPr lang="en" sz="1400" dirty="0">
              <a:solidFill>
                <a:srgbClr val="FFFFFF"/>
              </a:solidFill>
              <a:latin typeface="Monaco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031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/META-INF/ru.vtb.zlg.reference/reference-information-server/2.1.0/contracts/collateral-types-/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srgbClr val="FF4B4B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public-findAll.groovy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: 13: String too long. The given string is 72793 Unicode code units long, but only a maximum of 65535 is allowed.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aco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50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2"/>
            <a:ext cx="8854278" cy="879068"/>
          </a:xfrm>
        </p:spPr>
        <p:txBody>
          <a:bodyPr/>
          <a:lstStyle/>
          <a:p>
            <a:pPr>
              <a:buClr>
                <a:srgbClr val="2D3031"/>
              </a:buClr>
            </a:pPr>
            <a:r>
              <a:rPr lang="ru-RU" dirty="0"/>
              <a:t>СЛИШКОМ БОЛЬШОЙ ОТВЕТ ОТ </a:t>
            </a:r>
            <a:r>
              <a:rPr lang="en-US" dirty="0"/>
              <a:t>PRODUCER’</a:t>
            </a:r>
            <a:r>
              <a:rPr lang="ru-RU" dirty="0"/>
              <a:t>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</p:spPr>
        <p:txBody>
          <a:bodyPr/>
          <a:lstStyle/>
          <a:p>
            <a:pPr>
              <a:buClr>
                <a:srgbClr val="2D3031"/>
              </a:buClr>
            </a:pPr>
            <a:fld id="{B6F15528-21DE-4FAA-801E-634DDDAF4B2B}" type="slidenum">
              <a:rPr lang="ru-RU" smtClean="0"/>
              <a:pPr>
                <a:buClr>
                  <a:srgbClr val="2D3031"/>
                </a:buClr>
              </a:pPr>
              <a:t>13</a:t>
            </a:fld>
            <a:endParaRPr lang="ru-RU" dirty="0"/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1AE69FF9-CCD1-8A44-9993-AC63DAE9A06D}"/>
              </a:ext>
            </a:extLst>
          </p:cNvPr>
          <p:cNvSpPr txBox="1"/>
          <p:nvPr/>
        </p:nvSpPr>
        <p:spPr>
          <a:xfrm>
            <a:off x="1081247" y="1325188"/>
            <a:ext cx="10293791" cy="2755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3" marR="256540">
              <a:lnSpc>
                <a:spcPct val="117000"/>
              </a:lnSpc>
              <a:spcAft>
                <a:spcPts val="700"/>
              </a:spcAft>
              <a:buClr>
                <a:srgbClr val="FFFFFF"/>
              </a:buClr>
            </a:pPr>
            <a:r>
              <a:rPr lang="ru-RU" sz="1600" dirty="0">
                <a:solidFill>
                  <a:srgbClr val="FFFFFF"/>
                </a:solidFill>
                <a:cs typeface="Arial"/>
              </a:rPr>
              <a:t>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D9407-2BFD-1E48-AE46-68049C496A91}"/>
              </a:ext>
            </a:extLst>
          </p:cNvPr>
          <p:cNvSpPr txBox="1"/>
          <p:nvPr/>
        </p:nvSpPr>
        <p:spPr>
          <a:xfrm>
            <a:off x="515939" y="2036763"/>
            <a:ext cx="11466512" cy="34777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5000"/>
              </a:lnSpc>
              <a:buClr>
                <a:srgbClr val="2D3031"/>
              </a:buClr>
            </a:pP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at o.s.cloud.contract.verifier.util.ContractVerifierDslConverter.convertAsCollection(ContractVerifierDslConverter.java:124)</a:t>
            </a:r>
          </a:p>
          <a:p>
            <a:pPr>
              <a:lnSpc>
                <a:spcPct val="105000"/>
              </a:lnSpc>
              <a:buClr>
                <a:srgbClr val="2D3031"/>
              </a:buClr>
            </a:pP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at o.s.cloud.contract.verifier.util.ContractScanner.doCollectContractDescriptors(ContractScanner.java:82)</a:t>
            </a:r>
          </a:p>
          <a:p>
            <a:pPr>
              <a:lnSpc>
                <a:spcPct val="105000"/>
              </a:lnSpc>
              <a:buClr>
                <a:srgbClr val="2D3031"/>
              </a:buClr>
            </a:pP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at </a:t>
            </a:r>
            <a:r>
              <a:rPr lang="en" sz="1200" dirty="0" err="1">
                <a:solidFill>
                  <a:schemeClr val="bg1"/>
                </a:solidFill>
                <a:latin typeface="Monaco" pitchFamily="2" charset="0"/>
              </a:rPr>
              <a:t>java.base</a:t>
            </a: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" sz="1200" dirty="0" err="1">
                <a:solidFill>
                  <a:schemeClr val="bg1"/>
                </a:solidFill>
                <a:latin typeface="Monaco" pitchFamily="2" charset="0"/>
              </a:rPr>
              <a:t>java.util.Iterator.forEachRemaining</a:t>
            </a: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(Iterator.java:133)</a:t>
            </a:r>
          </a:p>
          <a:p>
            <a:pPr>
              <a:lnSpc>
                <a:spcPct val="105000"/>
              </a:lnSpc>
              <a:buClr>
                <a:srgbClr val="2D3031"/>
              </a:buClr>
            </a:pP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at org.springframework.cloud.contract.verifier.util.ContractScanner.collectContractDescriptors(ContractScanner.java:72)</a:t>
            </a:r>
          </a:p>
          <a:p>
            <a:pPr>
              <a:lnSpc>
                <a:spcPct val="105000"/>
              </a:lnSpc>
              <a:buClr>
                <a:srgbClr val="2D3031"/>
              </a:buClr>
            </a:pP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at org.springframework.cloud.contract.stubrunner.StubRepository.contractDescriptors(StubRepository.java:153)</a:t>
            </a:r>
          </a:p>
          <a:p>
            <a:pPr>
              <a:lnSpc>
                <a:spcPct val="105000"/>
              </a:lnSpc>
              <a:buClr>
                <a:srgbClr val="2D3031"/>
              </a:buClr>
            </a:pP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at org.springframework.cloud.contract.stubrunner.StubRepository.contracts(StubRepository.java:98)</a:t>
            </a:r>
          </a:p>
          <a:p>
            <a:pPr>
              <a:lnSpc>
                <a:spcPct val="105000"/>
              </a:lnSpc>
              <a:buClr>
                <a:srgbClr val="2D3031"/>
              </a:buClr>
            </a:pP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at </a:t>
            </a:r>
            <a:r>
              <a:rPr lang="en" sz="1200" dirty="0" err="1">
                <a:solidFill>
                  <a:schemeClr val="bg1"/>
                </a:solidFill>
                <a:latin typeface="Monaco" pitchFamily="2" charset="0"/>
              </a:rPr>
              <a:t>org.springframework.cloud.contract.stubrunner.StubRepository</a:t>
            </a: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.&lt;</a:t>
            </a:r>
            <a:r>
              <a:rPr lang="en" sz="1200" dirty="0" err="1">
                <a:solidFill>
                  <a:schemeClr val="bg1"/>
                </a:solidFill>
                <a:latin typeface="Monaco" pitchFamily="2" charset="0"/>
              </a:rPr>
              <a:t>init</a:t>
            </a: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&gt;(StubRepository.java:72)</a:t>
            </a:r>
          </a:p>
          <a:p>
            <a:pPr>
              <a:lnSpc>
                <a:spcPct val="105000"/>
              </a:lnSpc>
              <a:buClr>
                <a:srgbClr val="2D3031"/>
              </a:buClr>
            </a:pP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at </a:t>
            </a:r>
            <a:r>
              <a:rPr lang="en" sz="1200" dirty="0" err="1">
                <a:solidFill>
                  <a:schemeClr val="bg1"/>
                </a:solidFill>
                <a:latin typeface="Monaco" pitchFamily="2" charset="0"/>
              </a:rPr>
              <a:t>org.springframework.cloud.contract.stubrunner.StubRunner</a:t>
            </a: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.&lt;</a:t>
            </a:r>
            <a:r>
              <a:rPr lang="en" sz="1200" dirty="0" err="1">
                <a:solidFill>
                  <a:schemeClr val="bg1"/>
                </a:solidFill>
                <a:latin typeface="Monaco" pitchFamily="2" charset="0"/>
              </a:rPr>
              <a:t>init</a:t>
            </a: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&gt;(StubRunner.java:67)</a:t>
            </a:r>
          </a:p>
          <a:p>
            <a:pPr>
              <a:lnSpc>
                <a:spcPct val="105000"/>
              </a:lnSpc>
              <a:buClr>
                <a:srgbClr val="2D3031"/>
              </a:buClr>
            </a:pP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at org.springframework.cloud.contract.stubrunner.StubRunnerFactory.createStubRunner(StubRunnerFactory.java:181)</a:t>
            </a:r>
          </a:p>
          <a:p>
            <a:pPr>
              <a:lnSpc>
                <a:spcPct val="105000"/>
              </a:lnSpc>
              <a:buClr>
                <a:srgbClr val="2D3031"/>
              </a:buClr>
            </a:pP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at org.springframework.cloud.contract.stubrunner.StubRunnerFactory.createStubRunner(StubRunnerFactory.java:176)</a:t>
            </a:r>
          </a:p>
          <a:p>
            <a:pPr>
              <a:lnSpc>
                <a:spcPct val="105000"/>
              </a:lnSpc>
              <a:buClr>
                <a:srgbClr val="2D3031"/>
              </a:buClr>
            </a:pP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at o.s.cloud.contract.stubrunner.StubRunnerFactory.createStubsFromServiceConfiguration(StubRunnerFactory.java:90)</a:t>
            </a:r>
          </a:p>
          <a:p>
            <a:pPr>
              <a:lnSpc>
                <a:spcPct val="105000"/>
              </a:lnSpc>
              <a:buClr>
                <a:srgbClr val="2D3031"/>
              </a:buClr>
            </a:pP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at o.s.cloud.contract.stubrunner.BatchStubRunnerFactory.buildBatchStubRunner(BatchStubRunnerFactory.java:64)</a:t>
            </a:r>
          </a:p>
          <a:p>
            <a:pPr>
              <a:lnSpc>
                <a:spcPct val="105000"/>
              </a:lnSpc>
              <a:buClr>
                <a:srgbClr val="2D3031"/>
              </a:buClr>
            </a:pP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at o.s.cloud.contract.stubrunner.spring.StubRunnerConfiguration.batchStubRunner(StubRunnerConfiguration.java:85)</a:t>
            </a:r>
          </a:p>
          <a:p>
            <a:pPr>
              <a:lnSpc>
                <a:spcPct val="105000"/>
              </a:lnSpc>
              <a:buClr>
                <a:srgbClr val="2D3031"/>
              </a:buClr>
            </a:pP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at </a:t>
            </a:r>
            <a:r>
              <a:rPr lang="en" sz="1200" dirty="0" err="1">
                <a:solidFill>
                  <a:schemeClr val="bg1"/>
                </a:solidFill>
                <a:latin typeface="Monaco" pitchFamily="2" charset="0"/>
              </a:rPr>
              <a:t>java.base</a:t>
            </a: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/jdk.internal.reflect.NativeMethodAccessorImpl.invoke0(Native Method)</a:t>
            </a:r>
          </a:p>
          <a:p>
            <a:pPr>
              <a:lnSpc>
                <a:spcPct val="105000"/>
              </a:lnSpc>
              <a:buClr>
                <a:srgbClr val="2D3031"/>
              </a:buClr>
            </a:pP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at </a:t>
            </a:r>
            <a:r>
              <a:rPr lang="en" sz="1200" dirty="0" err="1">
                <a:solidFill>
                  <a:schemeClr val="bg1"/>
                </a:solidFill>
                <a:latin typeface="Monaco" pitchFamily="2" charset="0"/>
              </a:rPr>
              <a:t>java.base</a:t>
            </a: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" sz="1200" dirty="0" err="1">
                <a:solidFill>
                  <a:schemeClr val="bg1"/>
                </a:solidFill>
                <a:latin typeface="Monaco" pitchFamily="2" charset="0"/>
              </a:rPr>
              <a:t>jdk.internal.reflect.NativeMethodAccessorImpl.invoke</a:t>
            </a: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(NativeMethodAccessorImpl.java:62)</a:t>
            </a:r>
          </a:p>
          <a:p>
            <a:pPr>
              <a:lnSpc>
                <a:spcPct val="105000"/>
              </a:lnSpc>
              <a:buClr>
                <a:srgbClr val="2D3031"/>
              </a:buClr>
            </a:pP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at </a:t>
            </a:r>
            <a:r>
              <a:rPr lang="en" sz="1200" dirty="0" err="1">
                <a:solidFill>
                  <a:schemeClr val="bg1"/>
                </a:solidFill>
                <a:latin typeface="Monaco" pitchFamily="2" charset="0"/>
              </a:rPr>
              <a:t>java.base</a:t>
            </a: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" sz="1200" dirty="0" err="1">
                <a:solidFill>
                  <a:schemeClr val="bg1"/>
                </a:solidFill>
                <a:latin typeface="Monaco" pitchFamily="2" charset="0"/>
              </a:rPr>
              <a:t>jdk.internal.reflect.DelegatingMethodAccessorImpl.invoke</a:t>
            </a: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(DelegatingMethodAccessorImpl.java:43)</a:t>
            </a:r>
          </a:p>
          <a:p>
            <a:pPr>
              <a:lnSpc>
                <a:spcPct val="105000"/>
              </a:lnSpc>
              <a:buClr>
                <a:srgbClr val="2D3031"/>
              </a:buClr>
            </a:pP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at </a:t>
            </a:r>
            <a:r>
              <a:rPr lang="en" sz="1200" dirty="0" err="1">
                <a:solidFill>
                  <a:schemeClr val="bg1"/>
                </a:solidFill>
                <a:latin typeface="Monaco" pitchFamily="2" charset="0"/>
              </a:rPr>
              <a:t>java.base</a:t>
            </a: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" sz="1200" dirty="0" err="1">
                <a:solidFill>
                  <a:schemeClr val="bg1"/>
                </a:solidFill>
                <a:latin typeface="Monaco" pitchFamily="2" charset="0"/>
              </a:rPr>
              <a:t>java.lang.reflect.Method.invoke</a:t>
            </a: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(Method.java:566)</a:t>
            </a:r>
          </a:p>
          <a:p>
            <a:pPr>
              <a:lnSpc>
                <a:spcPct val="105000"/>
              </a:lnSpc>
              <a:buClr>
                <a:srgbClr val="2D3031"/>
              </a:buClr>
            </a:pPr>
            <a:r>
              <a:rPr lang="en" sz="1200" dirty="0">
                <a:solidFill>
                  <a:schemeClr val="bg1"/>
                </a:solidFill>
                <a:latin typeface="Monaco" pitchFamily="2" charset="0"/>
              </a:rPr>
              <a:t>at org.springframework.beans.factory.support.SimpleInstantiationStrategy.instantiate(SimpleInstantiationStrategy.java:154)</a:t>
            </a:r>
            <a:endParaRPr lang="ru-RU" sz="1200" dirty="0">
              <a:solidFill>
                <a:schemeClr val="bg1"/>
              </a:solidFill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546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2"/>
            <a:ext cx="8854278" cy="879068"/>
          </a:xfrm>
        </p:spPr>
        <p:txBody>
          <a:bodyPr/>
          <a:lstStyle/>
          <a:p>
            <a:pPr>
              <a:buClr>
                <a:srgbClr val="2D3031"/>
              </a:buClr>
            </a:pPr>
            <a:r>
              <a:rPr lang="ru-RU" dirty="0"/>
              <a:t>СЛИШКОМ БОЛЬШОЙ ОТВЕТ ОТ </a:t>
            </a:r>
            <a:r>
              <a:rPr lang="en-US" dirty="0"/>
              <a:t>PRODUCER’</a:t>
            </a:r>
            <a:r>
              <a:rPr lang="ru-RU" dirty="0"/>
              <a:t>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</p:spPr>
        <p:txBody>
          <a:bodyPr/>
          <a:lstStyle/>
          <a:p>
            <a:pPr>
              <a:buClr>
                <a:srgbClr val="2D3031"/>
              </a:buClr>
            </a:pPr>
            <a:fld id="{B6F15528-21DE-4FAA-801E-634DDDAF4B2B}" type="slidenum">
              <a:rPr lang="ru-RU" smtClean="0"/>
              <a:pPr>
                <a:buClr>
                  <a:srgbClr val="2D3031"/>
                </a:buClr>
              </a:pPr>
              <a:t>14</a:t>
            </a:fld>
            <a:endParaRPr lang="ru-RU" dirty="0"/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1AE69FF9-CCD1-8A44-9993-AC63DAE9A06D}"/>
              </a:ext>
            </a:extLst>
          </p:cNvPr>
          <p:cNvSpPr txBox="1"/>
          <p:nvPr/>
        </p:nvSpPr>
        <p:spPr>
          <a:xfrm>
            <a:off x="1081247" y="1325188"/>
            <a:ext cx="10293791" cy="2755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3" marR="256540">
              <a:lnSpc>
                <a:spcPct val="117000"/>
              </a:lnSpc>
              <a:spcAft>
                <a:spcPts val="700"/>
              </a:spcAft>
              <a:buClr>
                <a:srgbClr val="FFFFFF"/>
              </a:buClr>
            </a:pPr>
            <a:r>
              <a:rPr lang="ru-RU" sz="1600" dirty="0">
                <a:solidFill>
                  <a:srgbClr val="FFFFFF"/>
                </a:solidFill>
                <a:cs typeface="Arial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61CE1F-7565-45D0-B6A5-033021BF5FFF}"/>
              </a:ext>
            </a:extLst>
          </p:cNvPr>
          <p:cNvSpPr txBox="1"/>
          <p:nvPr/>
        </p:nvSpPr>
        <p:spPr>
          <a:xfrm>
            <a:off x="533400" y="1989564"/>
            <a:ext cx="11125200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2D3031"/>
              </a:buClr>
            </a:pPr>
            <a:r>
              <a:rPr lang="en" sz="1400" dirty="0">
                <a:solidFill>
                  <a:schemeClr val="accent1"/>
                </a:solidFill>
                <a:latin typeface="Monaco" pitchFamily="2" charset="0"/>
              </a:rPr>
              <a:t>public static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Collection&lt;Contract&gt; </a:t>
            </a:r>
            <a:r>
              <a:rPr lang="en" sz="1400" dirty="0" err="1">
                <a:solidFill>
                  <a:schemeClr val="accent4"/>
                </a:solidFill>
                <a:latin typeface="Monaco" pitchFamily="2" charset="0"/>
              </a:rPr>
              <a:t>convertAsCollection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(File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rootFolder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, File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dsl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) {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 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ClassLoader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classLoader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=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ContractVerifierDslConverter.</a:t>
            </a:r>
            <a:r>
              <a:rPr lang="en" sz="1400" dirty="0" err="1">
                <a:solidFill>
                  <a:schemeClr val="accent1"/>
                </a:solidFill>
                <a:latin typeface="Monaco" pitchFamily="2" charset="0"/>
              </a:rPr>
              <a:t>class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.getClassLoader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();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  </a:t>
            </a:r>
            <a:r>
              <a:rPr lang="en" sz="1400" dirty="0">
                <a:solidFill>
                  <a:schemeClr val="accent1"/>
                </a:solidFill>
                <a:latin typeface="Monaco" pitchFamily="2" charset="0"/>
              </a:rPr>
              <a:t>try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{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    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ClassLoader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urlCl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= </a:t>
            </a:r>
            <a:r>
              <a:rPr lang="en" sz="1400" i="1" dirty="0" err="1">
                <a:solidFill>
                  <a:schemeClr val="bg1"/>
                </a:solidFill>
                <a:latin typeface="Monaco" pitchFamily="2" charset="0"/>
              </a:rPr>
              <a:t>updatedClassLoader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(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rootFolder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,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classLoader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);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     Object object = </a:t>
            </a:r>
            <a:r>
              <a:rPr lang="en" sz="1400" i="1" dirty="0" err="1">
                <a:solidFill>
                  <a:schemeClr val="bg1"/>
                </a:solidFill>
                <a:latin typeface="Monaco" pitchFamily="2" charset="0"/>
              </a:rPr>
              <a:t>toObject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(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urlCl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,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rootFolder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,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dsl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);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     </a:t>
            </a:r>
            <a:r>
              <a:rPr lang="en" sz="1400" dirty="0">
                <a:solidFill>
                  <a:schemeClr val="accent1"/>
                </a:solidFill>
                <a:latin typeface="Monaco" pitchFamily="2" charset="0"/>
              </a:rPr>
              <a:t>return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</a:t>
            </a:r>
            <a:r>
              <a:rPr lang="en" sz="1400" i="1" dirty="0" err="1">
                <a:solidFill>
                  <a:schemeClr val="bg1"/>
                </a:solidFill>
                <a:latin typeface="Monaco" pitchFamily="2" charset="0"/>
              </a:rPr>
              <a:t>listOfContracts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(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dsl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, object);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  }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  </a:t>
            </a:r>
            <a:r>
              <a:rPr lang="en" sz="1400" dirty="0">
                <a:solidFill>
                  <a:schemeClr val="accent1"/>
                </a:solidFill>
                <a:latin typeface="Monaco" pitchFamily="2" charset="0"/>
              </a:rPr>
              <a:t>catch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(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DslParseException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e) {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     </a:t>
            </a:r>
            <a:r>
              <a:rPr lang="en" sz="1400" dirty="0">
                <a:solidFill>
                  <a:schemeClr val="accent1"/>
                </a:solidFill>
                <a:latin typeface="Monaco" pitchFamily="2" charset="0"/>
              </a:rPr>
              <a:t>throw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e;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  }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  </a:t>
            </a:r>
            <a:r>
              <a:rPr lang="en" sz="1400" dirty="0">
                <a:solidFill>
                  <a:schemeClr val="accent1"/>
                </a:solidFill>
                <a:latin typeface="Monaco" pitchFamily="2" charset="0"/>
              </a:rPr>
              <a:t>catch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(Exception e) {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     </a:t>
            </a:r>
            <a:r>
              <a:rPr lang="en" sz="1400" i="1" dirty="0" err="1">
                <a:solidFill>
                  <a:srgbClr val="D59AFF"/>
                </a:solidFill>
                <a:latin typeface="Monaco" pitchFamily="2" charset="0"/>
              </a:rPr>
              <a:t>LOG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.error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("Exception while trying to evaluate the contract "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+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dsl.getPath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(), e);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     </a:t>
            </a:r>
            <a:r>
              <a:rPr lang="en" sz="1400" dirty="0">
                <a:solidFill>
                  <a:schemeClr val="accent1"/>
                </a:solidFill>
                <a:latin typeface="Monaco" pitchFamily="2" charset="0"/>
              </a:rPr>
              <a:t>throw new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DslParseException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(e);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  }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  </a:t>
            </a:r>
            <a:r>
              <a:rPr lang="en" sz="1400" dirty="0">
                <a:solidFill>
                  <a:schemeClr val="accent1"/>
                </a:solidFill>
                <a:latin typeface="Monaco" pitchFamily="2" charset="0"/>
              </a:rPr>
              <a:t>finally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{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    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Thread.</a:t>
            </a:r>
            <a:r>
              <a:rPr lang="en" sz="1400" i="1" dirty="0" err="1">
                <a:solidFill>
                  <a:schemeClr val="bg1"/>
                </a:solidFill>
                <a:latin typeface="Monaco" pitchFamily="2" charset="0"/>
              </a:rPr>
              <a:t>currentThread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().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setContextClassLoader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(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classLoader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);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  }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}</a:t>
            </a:r>
            <a:endParaRPr lang="ru-RU" sz="1400" dirty="0">
              <a:solidFill>
                <a:schemeClr val="bg1"/>
              </a:solidFill>
              <a:latin typeface="Monaco" pitchFamily="2" charset="0"/>
            </a:endParaRPr>
          </a:p>
        </p:txBody>
      </p:sp>
      <p:sp>
        <p:nvSpPr>
          <p:cNvPr id="10" name="Прямоугольник: скругленные углы 6">
            <a:extLst>
              <a:ext uri="{FF2B5EF4-FFF2-40B4-BE49-F238E27FC236}">
                <a16:creationId xmlns:a16="http://schemas.microsoft.com/office/drawing/2014/main" id="{A5E12080-CE25-4671-9C2B-71A6B9FDAE80}"/>
              </a:ext>
            </a:extLst>
          </p:cNvPr>
          <p:cNvSpPr/>
          <p:nvPr/>
        </p:nvSpPr>
        <p:spPr>
          <a:xfrm>
            <a:off x="1069975" y="2833008"/>
            <a:ext cx="5394325" cy="253999"/>
          </a:xfrm>
          <a:prstGeom prst="roundRect">
            <a:avLst>
              <a:gd name="adj" fmla="val 817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2D3031"/>
              </a:buClr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41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2"/>
            <a:ext cx="5976821" cy="879068"/>
          </a:xfrm>
        </p:spPr>
        <p:txBody>
          <a:bodyPr/>
          <a:lstStyle/>
          <a:p>
            <a:r>
              <a:rPr lang="ru-RU" dirty="0"/>
              <a:t>ДИНАМИЧЕСКИЕ ЗНАЧЕНИЯ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</p:spPr>
        <p:txBody>
          <a:bodyPr/>
          <a:lstStyle/>
          <a:p>
            <a:fld id="{B6F15528-21DE-4FAA-801E-634DDDAF4B2B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15" name="TextBox 1, chunk 1">
            <a:extLst>
              <a:ext uri="{FF2B5EF4-FFF2-40B4-BE49-F238E27FC236}">
                <a16:creationId xmlns:a16="http://schemas.microsoft.com/office/drawing/2014/main" id="{076E3A30-1E92-42D3-871D-AF1C74A7E246}"/>
              </a:ext>
            </a:extLst>
          </p:cNvPr>
          <p:cNvSpPr txBox="1"/>
          <p:nvPr/>
        </p:nvSpPr>
        <p:spPr>
          <a:xfrm>
            <a:off x="515938" y="1979917"/>
            <a:ext cx="6011861" cy="36428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>
              <a:lnSpc>
                <a:spcPct val="110000"/>
              </a:lnSpc>
              <a:spcBef>
                <a:spcPts val="1200"/>
              </a:spcBef>
              <a:defRPr sz="16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В запросе используются, чтобы потребитель не был привязан </a:t>
            </a:r>
            <a:b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к конкретным значениям полей</a:t>
            </a:r>
          </a:p>
          <a:p>
            <a: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Их можно задавать через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regex</a:t>
            </a: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вручную, либо использовать уже предопределённые для конкретных типов данных: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anyUuid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en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anyDateTime, anyEmail, </a:t>
            </a: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и т.д. (все начинаются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 any)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srgbClr val="2D303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При их задании следует учитывать контекст: в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request </a:t>
            </a: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значения должны быть</a:t>
            </a:r>
            <a:r>
              <a:rPr kumimoji="0" lang="en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типа </a:t>
            </a:r>
            <a:r>
              <a:rPr kumimoji="0" lang="en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ClientDslProperty,</a:t>
            </a: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в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response – </a:t>
            </a:r>
            <a:r>
              <a:rPr kumimoji="0" lang="en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ServerDslProperty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srgbClr val="2D303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Если поле не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обязательное, то можно указать его как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optional</a:t>
            </a: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но только на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stub </a:t>
            </a: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стороне (т.е.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client </a:t>
            </a: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в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request, server </a:t>
            </a: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в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response)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srgbClr val="2D303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Если поле указано как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regex, </a:t>
            </a: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то при генерации теста и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stub </a:t>
            </a: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будет сгенерировано случайное значение</a:t>
            </a:r>
            <a:endParaRPr lang="ru-RU" sz="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8386C-646F-4510-AA59-1CB7720B79F6}"/>
              </a:ext>
            </a:extLst>
          </p:cNvPr>
          <p:cNvSpPr/>
          <p:nvPr/>
        </p:nvSpPr>
        <p:spPr>
          <a:xfrm>
            <a:off x="7751763" y="0"/>
            <a:ext cx="4440237" cy="6858000"/>
          </a:xfrm>
          <a:prstGeom prst="rect">
            <a:avLst/>
          </a:prstGeom>
          <a:blipFill>
            <a:blip r:embed="rId2"/>
            <a:srcRect/>
            <a:stretch>
              <a:fillRect t="-5664" r="-7258" b="13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02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, chunk 1">
            <a:extLst>
              <a:ext uri="{FF2B5EF4-FFF2-40B4-BE49-F238E27FC236}">
                <a16:creationId xmlns:a16="http://schemas.microsoft.com/office/drawing/2014/main" id="{06623656-1AD4-4D4A-AA54-CAB4AB0C3A25}"/>
              </a:ext>
            </a:extLst>
          </p:cNvPr>
          <p:cNvSpPr txBox="1"/>
          <p:nvPr/>
        </p:nvSpPr>
        <p:spPr>
          <a:xfrm>
            <a:off x="515939" y="1784198"/>
            <a:ext cx="8386878" cy="778626"/>
          </a:xfrm>
          <a:prstGeom prst="roundRect">
            <a:avLst>
              <a:gd name="adj" fmla="val 12141"/>
            </a:avLst>
          </a:prstGeom>
          <a:solidFill>
            <a:schemeClr val="tx1"/>
          </a:solidFill>
          <a:ln w="19050">
            <a:noFill/>
          </a:ln>
        </p:spPr>
        <p:txBody>
          <a:bodyPr wrap="square" lIns="0" tIns="180000" rIns="0" bIns="180000" rtlCol="0" anchor="ctr">
            <a:spAutoFit/>
          </a:bodyPr>
          <a:lstStyle>
            <a:defPPr>
              <a:defRPr lang="ru-RU"/>
            </a:defPPr>
            <a:lvl1pPr>
              <a:lnSpc>
                <a:spcPct val="150000"/>
              </a:lnSpc>
              <a:defRPr sz="2400">
                <a:solidFill>
                  <a:srgbClr val="067D17"/>
                </a:solidFill>
                <a:latin typeface="Monaco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"itemsUid" </a:t>
            </a:r>
            <a:r>
              <a:rPr kumimoji="0" lang="en" sz="1800" b="0" i="1" u="none" strike="noStrike" kern="1200" cap="none" spc="0" normalizeH="0" baseline="0" noProof="0" dirty="0">
                <a:ln>
                  <a:noFill/>
                </a:ln>
                <a:solidFill>
                  <a:srgbClr val="00D1F2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to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value(client(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D59A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anyUuid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), server(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D59A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orderUid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))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aco" pitchFamily="2" charset="0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EE3E5E-2E44-4003-9A01-780199FFE95D}"/>
              </a:ext>
            </a:extLst>
          </p:cNvPr>
          <p:cNvGrpSpPr/>
          <p:nvPr/>
        </p:nvGrpSpPr>
        <p:grpSpPr>
          <a:xfrm>
            <a:off x="3863975" y="2419350"/>
            <a:ext cx="2290762" cy="3530600"/>
            <a:chOff x="3863975" y="2673350"/>
            <a:chExt cx="2290762" cy="32766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578BED8-C978-428D-8D36-F33A541AB99A}"/>
                </a:ext>
              </a:extLst>
            </p:cNvPr>
            <p:cNvCxnSpPr>
              <a:cxnSpLocks/>
            </p:cNvCxnSpPr>
            <p:nvPr/>
          </p:nvCxnSpPr>
          <p:spPr>
            <a:xfrm>
              <a:off x="6154737" y="2673350"/>
              <a:ext cx="0" cy="171491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D3E91F-0A3E-45DD-A621-9289ED3708AA}"/>
                </a:ext>
              </a:extLst>
            </p:cNvPr>
            <p:cNvCxnSpPr>
              <a:cxnSpLocks/>
            </p:cNvCxnSpPr>
            <p:nvPr/>
          </p:nvCxnSpPr>
          <p:spPr>
            <a:xfrm>
              <a:off x="3863975" y="2673350"/>
              <a:ext cx="0" cy="327660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2"/>
            <a:ext cx="8854278" cy="879068"/>
          </a:xfrm>
        </p:spPr>
        <p:txBody>
          <a:bodyPr/>
          <a:lstStyle/>
          <a:p>
            <a:r>
              <a:rPr lang="ru-RU" dirty="0"/>
              <a:t>ДИНАМИЧЕСКИЕ ЗНАЧЕНИЯ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</p:spPr>
        <p:txBody>
          <a:bodyPr/>
          <a:lstStyle/>
          <a:p>
            <a:fld id="{B6F15528-21DE-4FAA-801E-634DDDAF4B2B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1AE69FF9-CCD1-8A44-9993-AC63DAE9A06D}"/>
              </a:ext>
            </a:extLst>
          </p:cNvPr>
          <p:cNvSpPr txBox="1"/>
          <p:nvPr/>
        </p:nvSpPr>
        <p:spPr>
          <a:xfrm>
            <a:off x="1081247" y="1325188"/>
            <a:ext cx="10293791" cy="2755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3" marR="25654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</a:pPr>
            <a:r>
              <a:rPr lang="ru-RU" sz="1600" dirty="0">
                <a:cs typeface="Arial"/>
              </a:rPr>
              <a:t> </a:t>
            </a:r>
          </a:p>
        </p:txBody>
      </p:sp>
      <p:sp>
        <p:nvSpPr>
          <p:cNvPr id="9" name="TextBox 1, chunk 2">
            <a:extLst>
              <a:ext uri="{FF2B5EF4-FFF2-40B4-BE49-F238E27FC236}">
                <a16:creationId xmlns:a16="http://schemas.microsoft.com/office/drawing/2014/main" id="{42C26EA5-7328-4FDC-A770-6423ABF13E60}"/>
              </a:ext>
            </a:extLst>
          </p:cNvPr>
          <p:cNvSpPr txBox="1"/>
          <p:nvPr/>
        </p:nvSpPr>
        <p:spPr>
          <a:xfrm>
            <a:off x="4057650" y="5060919"/>
            <a:ext cx="4581525" cy="9437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>
              <a:lnSpc>
                <a:spcPct val="150000"/>
              </a:lnSpc>
              <a:defRPr sz="2400">
                <a:solidFill>
                  <a:srgbClr val="067D17"/>
                </a:solidFill>
                <a:latin typeface="Monaco" pitchFamily="2" charset="0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Client </a:t>
            </a:r>
          </a:p>
          <a:p>
            <a:pPr marR="0" lvl="0" algn="l" defTabSz="914400" rtl="0" eaLnBrk="1" fontAlgn="auto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anyUuid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на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стороне клиента (т.е. в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stub)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это может быть любой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uuid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(regex)</a:t>
            </a:r>
          </a:p>
        </p:txBody>
      </p:sp>
      <p:sp>
        <p:nvSpPr>
          <p:cNvPr id="10" name="TextBox 1, chunk 3">
            <a:extLst>
              <a:ext uri="{FF2B5EF4-FFF2-40B4-BE49-F238E27FC236}">
                <a16:creationId xmlns:a16="http://schemas.microsoft.com/office/drawing/2014/main" id="{6FF06303-D353-44B7-AFC8-8E32985D059E}"/>
              </a:ext>
            </a:extLst>
          </p:cNvPr>
          <p:cNvSpPr txBox="1"/>
          <p:nvPr/>
        </p:nvSpPr>
        <p:spPr>
          <a:xfrm>
            <a:off x="6348413" y="3388299"/>
            <a:ext cx="3800476" cy="945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>
              <a:lnSpc>
                <a:spcPct val="150000"/>
              </a:lnSpc>
              <a:defRPr sz="2400">
                <a:solidFill>
                  <a:srgbClr val="067D17"/>
                </a:solidFill>
                <a:latin typeface="Monaco" pitchFamily="2" charset="0"/>
              </a:defRPr>
            </a:lvl1pPr>
          </a:lstStyle>
          <a:p>
            <a:pPr>
              <a:lnSpc>
                <a:spcPct val="117000"/>
              </a:lnSpc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Server </a:t>
            </a:r>
          </a:p>
          <a:p>
            <a:pPr>
              <a:lnSpc>
                <a:spcPct val="117000"/>
              </a:lnSpc>
            </a:pPr>
            <a:r>
              <a:rPr lang="en-US" sz="1800" dirty="0">
                <a:solidFill>
                  <a:srgbClr val="2D3031"/>
                </a:solidFill>
                <a:latin typeface="Arial" panose="020B0604020202020204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rderUid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конкретный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uuid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который используется в тестах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149014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44500"/>
            <a:ext cx="10479087" cy="879475"/>
          </a:xfrm>
        </p:spPr>
        <p:txBody>
          <a:bodyPr/>
          <a:lstStyle/>
          <a:p>
            <a:r>
              <a:rPr lang="ru-RU" dirty="0"/>
              <a:t>ПРАВИЛО ПРОЕКТИРОВАНИЯ ТЕСТОВ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</p:spPr>
        <p:txBody>
          <a:bodyPr/>
          <a:lstStyle/>
          <a:p>
            <a:fld id="{B6F15528-21DE-4FAA-801E-634DDDAF4B2B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8" name="TextBox 1, chunk 1">
            <a:extLst>
              <a:ext uri="{FF2B5EF4-FFF2-40B4-BE49-F238E27FC236}">
                <a16:creationId xmlns:a16="http://schemas.microsoft.com/office/drawing/2014/main" id="{F5334E44-0302-44EF-A940-AF6F5B83172D}"/>
              </a:ext>
            </a:extLst>
          </p:cNvPr>
          <p:cNvSpPr txBox="1"/>
          <p:nvPr/>
        </p:nvSpPr>
        <p:spPr>
          <a:xfrm>
            <a:off x="524669" y="2168525"/>
            <a:ext cx="8739981" cy="2145816"/>
          </a:xfrm>
          <a:prstGeom prst="roundRect">
            <a:avLst>
              <a:gd name="adj" fmla="val 10234"/>
            </a:avLst>
          </a:prstGeom>
          <a:solidFill>
            <a:schemeClr val="accent6"/>
          </a:solidFill>
          <a:ln w="19050">
            <a:noFill/>
          </a:ln>
        </p:spPr>
        <p:txBody>
          <a:bodyPr wrap="square" lIns="1404000" tIns="216000" rIns="360000" bIns="216000" rtlCol="0">
            <a:spAutoFit/>
          </a:bodyPr>
          <a:lstStyle>
            <a:defPPr>
              <a:defRPr lang="ru-RU"/>
            </a:defPPr>
            <a:lvl1pPr>
              <a:lnSpc>
                <a:spcPct val="150000"/>
              </a:lnSpc>
              <a:defRPr sz="2400">
                <a:solidFill>
                  <a:srgbClr val="067D17"/>
                </a:solidFill>
                <a:latin typeface="Monaco" pitchFamily="2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Нужно использовать осознанные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и значения в бизнес-значимых полях запросов и ответов, для того, чтобы потребитель контрактов мог строить на них свои тесты. </a:t>
            </a:r>
            <a:br>
              <a:rPr lang="ru-RU" sz="1800" dirty="0">
                <a:solidFill>
                  <a:schemeClr val="tx1"/>
                </a:solidFill>
                <a:latin typeface="+mn-lt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 противном случае, случайные значения очень сильно усложнят проектирование тестов на стороне потребителя.</a:t>
            </a:r>
          </a:p>
        </p:txBody>
      </p:sp>
      <p:sp>
        <p:nvSpPr>
          <p:cNvPr id="10" name="TextBox 1, chunk 2">
            <a:extLst>
              <a:ext uri="{FF2B5EF4-FFF2-40B4-BE49-F238E27FC236}">
                <a16:creationId xmlns:a16="http://schemas.microsoft.com/office/drawing/2014/main" id="{3FB68748-6C3A-4D1F-9197-19F39671E90A}"/>
              </a:ext>
            </a:extLst>
          </p:cNvPr>
          <p:cNvSpPr txBox="1"/>
          <p:nvPr/>
        </p:nvSpPr>
        <p:spPr>
          <a:xfrm>
            <a:off x="552451" y="4772108"/>
            <a:ext cx="8712199" cy="619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>
              <a:lnSpc>
                <a:spcPct val="117000"/>
              </a:lnSpc>
            </a:lvl1pPr>
          </a:lstStyle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Если в контракте поле описано как произвольное, то при каждой генерации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stub’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ов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значения этом поле будет обновляться</a:t>
            </a:r>
            <a:endParaRPr lang="ru-RU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631B10-7C2C-44F5-8198-4CA75037EB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1" y="2504438"/>
            <a:ext cx="7048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58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 НА ПОЛЯ </a:t>
            </a:r>
            <a:br>
              <a:rPr lang="ru-RU" dirty="0"/>
            </a:br>
            <a:r>
              <a:rPr lang="ru-RU" dirty="0"/>
              <a:t>ИЗ ЗАПРОСА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4A1975-5779-5D45-8ABF-1474BE7CBC57}"/>
              </a:ext>
            </a:extLst>
          </p:cNvPr>
          <p:cNvSpPr txBox="1"/>
          <p:nvPr/>
        </p:nvSpPr>
        <p:spPr>
          <a:xfrm>
            <a:off x="515938" y="2024063"/>
            <a:ext cx="10714037" cy="34727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" dirty="0" err="1">
                <a:solidFill>
                  <a:schemeClr val="bg1">
                    <a:lumMod val="65000"/>
                  </a:schemeClr>
                </a:solidFill>
                <a:latin typeface="Monaco" pitchFamily="2" charset="0"/>
              </a:rPr>
              <a:t>fromRequest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  <a:latin typeface="Monaco" pitchFamily="2" charset="0"/>
              </a:rPr>
              <a:t>().</a:t>
            </a:r>
            <a:r>
              <a:rPr lang="en" dirty="0" err="1">
                <a:solidFill>
                  <a:schemeClr val="bg1">
                    <a:lumMod val="65000"/>
                  </a:schemeClr>
                </a:solidFill>
                <a:latin typeface="Monaco" pitchFamily="2" charset="0"/>
              </a:rPr>
              <a:t>url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  <a:latin typeface="Monaco" pitchFamily="2" charset="0"/>
              </a:rPr>
              <a:t>()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" dirty="0"/>
              <a:t>–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ru-RU" dirty="0"/>
              <a:t>возвращает полный </a:t>
            </a:r>
            <a:r>
              <a:rPr lang="en" dirty="0"/>
              <a:t>URL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" dirty="0" err="1">
                <a:solidFill>
                  <a:schemeClr val="bg1">
                    <a:lumMod val="65000"/>
                  </a:schemeClr>
                </a:solidFill>
                <a:latin typeface="Monaco" pitchFamily="2" charset="0"/>
              </a:rPr>
              <a:t>fromRequest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  <a:latin typeface="Monaco" pitchFamily="2" charset="0"/>
              </a:rPr>
              <a:t>().query(String key)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ru-RU" dirty="0"/>
              <a:t>– возвращает </a:t>
            </a:r>
            <a:r>
              <a:rPr lang="en-US" dirty="0"/>
              <a:t>query</a:t>
            </a:r>
            <a:r>
              <a:rPr lang="ru-RU" dirty="0"/>
              <a:t> параметр с заданным именем</a:t>
            </a:r>
            <a:endParaRPr lang="en" dirty="0"/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" dirty="0" err="1">
                <a:solidFill>
                  <a:schemeClr val="bg1">
                    <a:lumMod val="65000"/>
                  </a:schemeClr>
                </a:solidFill>
                <a:latin typeface="Monaco" pitchFamily="2" charset="0"/>
              </a:rPr>
              <a:t>fromRequest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  <a:latin typeface="Monaco" pitchFamily="2" charset="0"/>
              </a:rPr>
              <a:t>().path(int </a:t>
            </a:r>
            <a:r>
              <a:rPr lang="en" dirty="0" err="1">
                <a:solidFill>
                  <a:schemeClr val="bg1">
                    <a:lumMod val="65000"/>
                  </a:schemeClr>
                </a:solidFill>
                <a:latin typeface="Monaco" pitchFamily="2" charset="0"/>
              </a:rPr>
              <a:t>idx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  <a:latin typeface="Monaco" pitchFamily="2" charset="0"/>
              </a:rPr>
              <a:t>)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ru-RU" dirty="0"/>
              <a:t>– возвращает </a:t>
            </a:r>
            <a:r>
              <a:rPr lang="en-US" dirty="0" err="1"/>
              <a:t>idx</a:t>
            </a:r>
            <a:r>
              <a:rPr lang="en-US" dirty="0"/>
              <a:t> </a:t>
            </a:r>
            <a:r>
              <a:rPr lang="ru-RU" dirty="0"/>
              <a:t>позицию в </a:t>
            </a:r>
            <a:r>
              <a:rPr lang="en-US" dirty="0"/>
              <a:t>path</a:t>
            </a:r>
            <a:endParaRPr lang="en" dirty="0"/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" dirty="0" err="1">
                <a:solidFill>
                  <a:schemeClr val="bg1">
                    <a:lumMod val="65000"/>
                  </a:schemeClr>
                </a:solidFill>
                <a:latin typeface="Monaco" pitchFamily="2" charset="0"/>
              </a:rPr>
              <a:t>fromRequest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  <a:latin typeface="Monaco" pitchFamily="2" charset="0"/>
              </a:rPr>
              <a:t>().header(String key)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" dirty="0"/>
              <a:t>– </a:t>
            </a:r>
            <a:r>
              <a:rPr lang="ru-RU" dirty="0"/>
              <a:t>возвращает </a:t>
            </a:r>
            <a:r>
              <a:rPr lang="en-US" dirty="0"/>
              <a:t>header </a:t>
            </a:r>
            <a:r>
              <a:rPr lang="ru-RU" dirty="0"/>
              <a:t>с заданным именем</a:t>
            </a:r>
            <a:endParaRPr lang="en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" dirty="0" err="1">
                <a:solidFill>
                  <a:schemeClr val="bg1">
                    <a:lumMod val="65000"/>
                  </a:schemeClr>
                </a:solidFill>
                <a:latin typeface="Monaco" pitchFamily="2" charset="0"/>
              </a:rPr>
              <a:t>fromRequest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  <a:latin typeface="Monaco" pitchFamily="2" charset="0"/>
              </a:rPr>
              <a:t>().body(String </a:t>
            </a:r>
            <a:r>
              <a:rPr lang="en" dirty="0" err="1">
                <a:solidFill>
                  <a:schemeClr val="bg1">
                    <a:lumMod val="65000"/>
                  </a:schemeClr>
                </a:solidFill>
                <a:latin typeface="Monaco" pitchFamily="2" charset="0"/>
              </a:rPr>
              <a:t>jsonPath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  <a:latin typeface="Monaco" pitchFamily="2" charset="0"/>
              </a:rPr>
              <a:t>)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– возвращает объект в соответствии с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json path</a:t>
            </a:r>
          </a:p>
          <a:p>
            <a:pPr marL="742950" lvl="1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Ссылка в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json path </a:t>
            </a: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должна быть валидна, иначе упадет генерация теста</a:t>
            </a:r>
          </a:p>
          <a:p>
            <a:pPr marL="742950" lvl="1" indent="-285750">
              <a:lnSpc>
                <a:spcPct val="150000"/>
              </a:lnSpc>
              <a:buClr>
                <a:schemeClr val="bg1">
                  <a:lumMod val="6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Ссылаться на объекты нельзя, только на примитивные значения</a:t>
            </a:r>
            <a:endParaRPr lang="en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97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2"/>
            <a:ext cx="8854278" cy="879068"/>
          </a:xfrm>
        </p:spPr>
        <p:txBody>
          <a:bodyPr/>
          <a:lstStyle/>
          <a:p>
            <a:r>
              <a:rPr lang="en-US" dirty="0"/>
              <a:t>REGEX </a:t>
            </a:r>
            <a:r>
              <a:rPr lang="ru-RU" dirty="0"/>
              <a:t>В </a:t>
            </a:r>
            <a:r>
              <a:rPr lang="en-US" dirty="0"/>
              <a:t>URL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</p:spPr>
        <p:txBody>
          <a:bodyPr lIns="0" tIns="0" rIns="0" bIns="0"/>
          <a:lstStyle/>
          <a:p>
            <a:fld id="{B6F15528-21DE-4FAA-801E-634DDDAF4B2B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1AE69FF9-CCD1-8A44-9993-AC63DAE9A06D}"/>
              </a:ext>
            </a:extLst>
          </p:cNvPr>
          <p:cNvSpPr txBox="1"/>
          <p:nvPr/>
        </p:nvSpPr>
        <p:spPr>
          <a:xfrm>
            <a:off x="1152426" y="1398986"/>
            <a:ext cx="10293791" cy="2627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13" marR="256540">
              <a:lnSpc>
                <a:spcPct val="117000"/>
              </a:lnSpc>
              <a:spcAft>
                <a:spcPts val="700"/>
              </a:spcAft>
              <a:buClr>
                <a:srgbClr val="FFFFFF"/>
              </a:buClr>
            </a:pPr>
            <a:r>
              <a:rPr lang="ru-RU" sz="1600" dirty="0">
                <a:solidFill>
                  <a:srgbClr val="FFFFFF"/>
                </a:solidFill>
                <a:cs typeface="Arial"/>
              </a:rPr>
              <a:t> 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3E746E8-B6CB-1146-9ED8-936B4CB3BADD}"/>
              </a:ext>
            </a:extLst>
          </p:cNvPr>
          <p:cNvSpPr/>
          <p:nvPr/>
        </p:nvSpPr>
        <p:spPr>
          <a:xfrm>
            <a:off x="515938" y="1601511"/>
            <a:ext cx="7308980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FFFF"/>
              </a:buClr>
            </a:pP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contract {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request {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</a:t>
            </a:r>
            <a:r>
              <a:rPr lang="en" sz="1400" dirty="0" err="1">
                <a:solidFill>
                  <a:srgbClr val="D59AFF"/>
                </a:solidFill>
                <a:latin typeface="Monaco" pitchFamily="2" charset="0"/>
              </a:rPr>
              <a:t>url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= 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url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    value(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        consumer(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"/</a:t>
            </a:r>
            <a:r>
              <a:rPr lang="en" sz="1400" dirty="0" err="1">
                <a:solidFill>
                  <a:srgbClr val="92D050"/>
                </a:solidFill>
                <a:latin typeface="Monaco" pitchFamily="2" charset="0"/>
              </a:rPr>
              <a:t>api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/v1/items/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$</a:t>
            </a:r>
            <a:r>
              <a:rPr lang="en" sz="1400" dirty="0" err="1">
                <a:solidFill>
                  <a:srgbClr val="D59AFF"/>
                </a:solidFill>
                <a:latin typeface="Monaco" pitchFamily="2" charset="0"/>
              </a:rPr>
              <a:t>uuid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/take"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),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        producer(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"/</a:t>
            </a:r>
            <a:r>
              <a:rPr lang="en" sz="1400" dirty="0" err="1">
                <a:solidFill>
                  <a:srgbClr val="92D050"/>
                </a:solidFill>
                <a:latin typeface="Monaco" pitchFamily="2" charset="0"/>
              </a:rPr>
              <a:t>api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/v1/items/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$</a:t>
            </a:r>
            <a:r>
              <a:rPr lang="en" sz="1400" dirty="0" err="1">
                <a:solidFill>
                  <a:srgbClr val="D59AFF"/>
                </a:solidFill>
                <a:latin typeface="Monaco" pitchFamily="2" charset="0"/>
              </a:rPr>
              <a:t>orderUid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/take"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    )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)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method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=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POST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...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}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response {</a:t>
            </a:r>
          </a:p>
          <a:p>
            <a:pPr>
              <a:buClr>
                <a:srgbClr val="FFFFFF"/>
              </a:buClr>
            </a:pP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...</a:t>
            </a:r>
          </a:p>
          <a:p>
            <a:pPr>
              <a:buClr>
                <a:srgbClr val="FFFFFF"/>
              </a:buClr>
            </a:pP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}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}</a:t>
            </a:r>
            <a:endParaRPr lang="ru-RU" sz="1400" dirty="0">
              <a:solidFill>
                <a:srgbClr val="FFFFFF"/>
              </a:solidFill>
              <a:latin typeface="Monaco" pitchFamily="2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E6EF9A8-ACED-944D-BA7B-1D589A422E62}"/>
              </a:ext>
            </a:extLst>
          </p:cNvPr>
          <p:cNvSpPr/>
          <p:nvPr/>
        </p:nvSpPr>
        <p:spPr>
          <a:xfrm>
            <a:off x="5676900" y="3631525"/>
            <a:ext cx="6096000" cy="28931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buClr>
                <a:srgbClr val="FFFFFF"/>
              </a:buClr>
            </a:pP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{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"id"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: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"a0eb3583-8ab5-4558-b535-4bf52cde2584"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,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"request"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: {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"</a:t>
            </a:r>
            <a:r>
              <a:rPr lang="en" sz="1400" dirty="0" err="1">
                <a:solidFill>
                  <a:srgbClr val="D59AFF"/>
                </a:solidFill>
                <a:latin typeface="Monaco" pitchFamily="2" charset="0"/>
              </a:rPr>
              <a:t>url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"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: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"/</a:t>
            </a:r>
            <a:r>
              <a:rPr lang="en" sz="1400" dirty="0" err="1">
                <a:solidFill>
                  <a:srgbClr val="92D050"/>
                </a:solidFill>
                <a:latin typeface="Monaco" pitchFamily="2" charset="0"/>
              </a:rPr>
              <a:t>api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/v1/items/[a-f0-9]{8}-[a-f0-9]{4}-[a-f0-9]{4}-[a-f0-9]{4}-[a-f0-9]{12}/take"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,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"method"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: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"POST"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,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...</a:t>
            </a:r>
            <a:br>
              <a:rPr lang="en" sz="1400" dirty="0">
                <a:solidFill>
                  <a:srgbClr val="871094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 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},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"response"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: {  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...</a:t>
            </a:r>
            <a:br>
              <a:rPr lang="en" sz="1400" dirty="0">
                <a:solidFill>
                  <a:srgbClr val="871094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 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}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}</a:t>
            </a:r>
            <a:br>
              <a:rPr lang="en" sz="1400" dirty="0">
                <a:latin typeface="Monaco" pitchFamily="2" charset="0"/>
              </a:rPr>
            </a:br>
            <a:endParaRPr lang="ru-RU" sz="1400" dirty="0">
              <a:latin typeface="Monaco" pitchFamily="2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999C1D54-EA70-8448-B456-0AA29772E7E2}"/>
              </a:ext>
            </a:extLst>
          </p:cNvPr>
          <p:cNvCxnSpPr>
            <a:cxnSpLocks/>
          </p:cNvCxnSpPr>
          <p:nvPr/>
        </p:nvCxnSpPr>
        <p:spPr>
          <a:xfrm>
            <a:off x="3432175" y="3052284"/>
            <a:ext cx="2232025" cy="1013342"/>
          </a:xfrm>
          <a:prstGeom prst="straightConnector1">
            <a:avLst/>
          </a:prstGeom>
          <a:ln w="19050">
            <a:solidFill>
              <a:schemeClr val="accent2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484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2"/>
            <a:ext cx="8854278" cy="879068"/>
          </a:xfrm>
        </p:spPr>
        <p:txBody>
          <a:bodyPr/>
          <a:lstStyle/>
          <a:p>
            <a:r>
              <a:rPr lang="ru-RU" dirty="0"/>
              <a:t>ПЛАН ДОКЛАДА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</p:spPr>
        <p:txBody>
          <a:bodyPr/>
          <a:lstStyle/>
          <a:p>
            <a:fld id="{B6F15528-21DE-4FAA-801E-634DDDAF4B2B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1AE69FF9-CCD1-8A44-9993-AC63DAE9A06D}"/>
              </a:ext>
            </a:extLst>
          </p:cNvPr>
          <p:cNvSpPr txBox="1"/>
          <p:nvPr/>
        </p:nvSpPr>
        <p:spPr>
          <a:xfrm>
            <a:off x="515939" y="2628811"/>
            <a:ext cx="5459414" cy="30444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13" marR="256540">
              <a:lnSpc>
                <a:spcPct val="117000"/>
              </a:lnSpc>
              <a:spcAft>
                <a:spcPts val="1200"/>
              </a:spcAft>
              <a:buClr>
                <a:schemeClr val="tx2"/>
              </a:buClr>
            </a:pPr>
            <a:r>
              <a:rPr lang="ru-RU" sz="1600" b="1" dirty="0">
                <a:solidFill>
                  <a:schemeClr val="accent1"/>
                </a:solidFill>
                <a:cs typeface="Arial"/>
              </a:rPr>
              <a:t>Ошибки, с которыми столкнулись </a:t>
            </a:r>
            <a:br>
              <a:rPr lang="ru-RU" sz="1600" b="1" dirty="0">
                <a:solidFill>
                  <a:schemeClr val="accent1"/>
                </a:solidFill>
                <a:cs typeface="Arial"/>
              </a:rPr>
            </a:br>
            <a:r>
              <a:rPr lang="ru-RU" sz="1600" b="1" dirty="0">
                <a:solidFill>
                  <a:schemeClr val="accent1"/>
                </a:solidFill>
                <a:cs typeface="Arial"/>
              </a:rPr>
              <a:t>в процессе работы</a:t>
            </a:r>
            <a:endParaRPr lang="en-US" sz="1600" b="1" dirty="0">
              <a:solidFill>
                <a:schemeClr val="accent1"/>
              </a:solidFill>
              <a:cs typeface="Arial"/>
            </a:endParaRPr>
          </a:p>
          <a:p>
            <a:pPr marL="285750" marR="256540" lvl="1" indent="-28575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1600" dirty="0">
                <a:cs typeface="Arial"/>
              </a:rPr>
              <a:t>Как понять что там вообще сломалось?</a:t>
            </a:r>
            <a:endParaRPr lang="en-US" sz="1600" dirty="0">
              <a:cs typeface="Arial"/>
            </a:endParaRPr>
          </a:p>
          <a:p>
            <a:pPr marL="285750" marR="256540" lvl="1" indent="-28575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1600" dirty="0"/>
              <a:t>Версия </a:t>
            </a:r>
            <a:r>
              <a:rPr lang="en-US" sz="1600" dirty="0"/>
              <a:t>Kotlin</a:t>
            </a:r>
            <a:r>
              <a:rPr lang="ru-RU" sz="1600" dirty="0"/>
              <a:t> и связанные с ним ошибки</a:t>
            </a:r>
            <a:endParaRPr lang="ru-RU" sz="1600" dirty="0">
              <a:cs typeface="Arial"/>
            </a:endParaRPr>
          </a:p>
          <a:p>
            <a:pPr marL="285750" marR="256540" lvl="1" indent="-28575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1600" dirty="0">
                <a:cs typeface="Arial"/>
              </a:rPr>
              <a:t>Нельзя ссылаться на объект из запроса</a:t>
            </a:r>
          </a:p>
          <a:p>
            <a:pPr marL="285750" marR="256540" lvl="1" indent="-28575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1600" dirty="0"/>
              <a:t>Ошибка компиляции в сгенерированном тесте: </a:t>
            </a:r>
            <a:r>
              <a:rPr lang="en" sz="1400" dirty="0">
                <a:solidFill>
                  <a:schemeClr val="accent1"/>
                </a:solidFill>
                <a:latin typeface="Monaco" panose="020B0509030404040204" pitchFamily="49" charset="0"/>
                <a:cs typeface="Courier New" panose="02070309020205020404" pitchFamily="49" charset="0"/>
              </a:rPr>
              <a:t>"</a:t>
            </a:r>
            <a:r>
              <a:rPr lang="en" sz="1400" dirty="0" err="1">
                <a:solidFill>
                  <a:schemeClr val="accent1"/>
                </a:solidFill>
                <a:latin typeface="Monaco" panose="020B0509030404040204" pitchFamily="49" charset="0"/>
                <a:cs typeface="Courier New" panose="02070309020205020404" pitchFamily="49" charset="0"/>
              </a:rPr>
              <a:t>residenceType</a:t>
            </a:r>
            <a:r>
              <a:rPr lang="en" sz="1400" dirty="0">
                <a:solidFill>
                  <a:schemeClr val="accent1"/>
                </a:solidFill>
                <a:latin typeface="Monaco" panose="020B0509030404040204" pitchFamily="49" charset="0"/>
                <a:cs typeface="Courier New" panose="02070309020205020404" pitchFamily="49" charset="0"/>
              </a:rPr>
              <a:t>":{"cursor":60}</a:t>
            </a:r>
            <a:endParaRPr lang="ru-RU" sz="1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marR="256540" lvl="1" indent="-285750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1600" dirty="0">
                <a:cs typeface="Arial"/>
              </a:rPr>
              <a:t>Слишком большой ответ от </a:t>
            </a:r>
            <a:r>
              <a:rPr lang="en-US" sz="1600" dirty="0">
                <a:cs typeface="Arial"/>
              </a:rPr>
              <a:t>producer’</a:t>
            </a:r>
            <a:r>
              <a:rPr lang="ru-RU" sz="1600" dirty="0">
                <a:cs typeface="Arial"/>
              </a:rPr>
              <a:t>а, </a:t>
            </a:r>
            <a:r>
              <a:rPr lang="en-US" sz="1600" dirty="0">
                <a:cs typeface="Arial"/>
              </a:rPr>
              <a:t>consumer </a:t>
            </a:r>
            <a:r>
              <a:rPr lang="ru-RU" sz="1600" dirty="0">
                <a:cs typeface="Arial"/>
              </a:rPr>
              <a:t>не может преобразовать его в строку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7936DB-A36C-49AE-8213-570915F1A8D8}"/>
              </a:ext>
            </a:extLst>
          </p:cNvPr>
          <p:cNvSpPr txBox="1"/>
          <p:nvPr/>
        </p:nvSpPr>
        <p:spPr>
          <a:xfrm>
            <a:off x="6527800" y="2628811"/>
            <a:ext cx="5148263" cy="28821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223838" marR="256540" indent="-212725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Font typeface="Arial"/>
              <a:buChar char="●"/>
              <a:defRPr sz="1600">
                <a:cs typeface="Arial"/>
              </a:defRPr>
            </a:lvl1pPr>
            <a:lvl2pPr marL="681038" marR="256540" lvl="1" indent="-212725">
              <a:lnSpc>
                <a:spcPct val="117000"/>
              </a:lnSpc>
              <a:spcAft>
                <a:spcPts val="700"/>
              </a:spcAft>
              <a:buClr>
                <a:schemeClr val="tx2"/>
              </a:buClr>
              <a:buFont typeface="Arial"/>
              <a:buChar char="●"/>
              <a:defRPr sz="1600">
                <a:cs typeface="Arial"/>
              </a:defRPr>
            </a:lvl2pPr>
          </a:lstStyle>
          <a:p>
            <a:pPr marL="11113" indent="0">
              <a:spcAft>
                <a:spcPts val="1200"/>
              </a:spcAft>
              <a:buNone/>
            </a:pPr>
            <a:r>
              <a:rPr lang="ru-RU" b="1" dirty="0">
                <a:solidFill>
                  <a:schemeClr val="accent1"/>
                </a:solidFill>
              </a:rPr>
              <a:t>Сложные и неочевидные </a:t>
            </a:r>
            <a:br>
              <a:rPr lang="ru-RU" b="1" dirty="0">
                <a:solidFill>
                  <a:schemeClr val="accent1"/>
                </a:solidFill>
              </a:rPr>
            </a:br>
            <a:r>
              <a:rPr lang="ru-RU" b="1" dirty="0">
                <a:solidFill>
                  <a:schemeClr val="accent1"/>
                </a:solidFill>
              </a:rPr>
              <a:t>случаи в реализации</a:t>
            </a:r>
          </a:p>
          <a:p>
            <a:pPr marL="285750" lvl="1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Client vs. Server values</a:t>
            </a:r>
          </a:p>
          <a:p>
            <a:pPr marL="285750" lvl="1" indent="-285750">
              <a:buSzPct val="120000"/>
              <a:buFont typeface="Arial" panose="020B0604020202020204" pitchFamily="34" charset="0"/>
              <a:buChar char="•"/>
            </a:pPr>
            <a:r>
              <a:rPr lang="ru-RU" dirty="0"/>
              <a:t>Ссылки на поля из запроса</a:t>
            </a:r>
          </a:p>
          <a:p>
            <a:pPr marL="285750" lvl="1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 err="1"/>
              <a:t>RegExp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 err="1"/>
              <a:t>url</a:t>
            </a:r>
            <a:endParaRPr lang="en-US" dirty="0"/>
          </a:p>
          <a:p>
            <a:pPr marL="285750" lvl="1" indent="-285750">
              <a:buSzPct val="120000"/>
              <a:buFont typeface="Arial" panose="020B0604020202020204" pitchFamily="34" charset="0"/>
              <a:buChar char="•"/>
            </a:pPr>
            <a:r>
              <a:rPr lang="ru-RU" dirty="0"/>
              <a:t>Запуск тестов на реальном порту</a:t>
            </a:r>
          </a:p>
          <a:p>
            <a:pPr marL="285750" lvl="1" indent="-285750">
              <a:buSzPct val="120000"/>
              <a:buFont typeface="Arial" panose="020B0604020202020204" pitchFamily="34" charset="0"/>
              <a:buChar char="•"/>
            </a:pPr>
            <a:r>
              <a:rPr lang="ru-RU" dirty="0"/>
              <a:t>Работа с приватным </a:t>
            </a:r>
            <a:r>
              <a:rPr lang="en-US" dirty="0"/>
              <a:t>Nexus</a:t>
            </a:r>
          </a:p>
          <a:p>
            <a:pPr marL="285750" lvl="1" indent="-285750">
              <a:buSzPct val="120000"/>
              <a:buFont typeface="Arial" panose="020B0604020202020204" pitchFamily="34" charset="0"/>
              <a:buChar char="•"/>
            </a:pPr>
            <a:r>
              <a:rPr lang="ru-RU" dirty="0"/>
              <a:t>Расширения для </a:t>
            </a:r>
            <a:r>
              <a:rPr lang="en-US" dirty="0"/>
              <a:t>Contract DSL</a:t>
            </a:r>
            <a:endParaRPr lang="ru-RU" dirty="0"/>
          </a:p>
        </p:txBody>
      </p:sp>
      <p:pic>
        <p:nvPicPr>
          <p:cNvPr id="9" name="Рисунок 12">
            <a:extLst>
              <a:ext uri="{FF2B5EF4-FFF2-40B4-BE49-F238E27FC236}">
                <a16:creationId xmlns:a16="http://schemas.microsoft.com/office/drawing/2014/main" id="{5086076F-DB6C-4A4F-91B0-2F60B9D40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79" y="1468441"/>
            <a:ext cx="969088" cy="969088"/>
          </a:xfrm>
          <a:prstGeom prst="rect">
            <a:avLst/>
          </a:prstGeom>
        </p:spPr>
      </p:pic>
      <p:pic>
        <p:nvPicPr>
          <p:cNvPr id="10" name="Рисунок 13">
            <a:extLst>
              <a:ext uri="{FF2B5EF4-FFF2-40B4-BE49-F238E27FC236}">
                <a16:creationId xmlns:a16="http://schemas.microsoft.com/office/drawing/2014/main" id="{F1693AB8-82F6-45FB-AAF1-15D9CE314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0" y="1468439"/>
            <a:ext cx="969088" cy="96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2"/>
            <a:ext cx="8854278" cy="879068"/>
          </a:xfrm>
        </p:spPr>
        <p:txBody>
          <a:bodyPr/>
          <a:lstStyle/>
          <a:p>
            <a:r>
              <a:rPr lang="en-US" dirty="0"/>
              <a:t>REGEX </a:t>
            </a:r>
            <a:r>
              <a:rPr lang="ru-RU" dirty="0"/>
              <a:t>В </a:t>
            </a:r>
            <a:r>
              <a:rPr lang="en-US" dirty="0"/>
              <a:t>URL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</p:spPr>
        <p:txBody>
          <a:bodyPr/>
          <a:lstStyle/>
          <a:p>
            <a:fld id="{B6F15528-21DE-4FAA-801E-634DDDAF4B2B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1AE69FF9-CCD1-8A44-9993-AC63DAE9A06D}"/>
              </a:ext>
            </a:extLst>
          </p:cNvPr>
          <p:cNvSpPr txBox="1"/>
          <p:nvPr/>
        </p:nvSpPr>
        <p:spPr>
          <a:xfrm>
            <a:off x="1081247" y="1325188"/>
            <a:ext cx="10293791" cy="2755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3" marR="256540">
              <a:lnSpc>
                <a:spcPct val="117000"/>
              </a:lnSpc>
              <a:spcAft>
                <a:spcPts val="700"/>
              </a:spcAft>
              <a:buClr>
                <a:srgbClr val="FFFFFF"/>
              </a:buClr>
            </a:pPr>
            <a:r>
              <a:rPr lang="ru-RU" sz="1600" dirty="0">
                <a:solidFill>
                  <a:srgbClr val="FFFFFF"/>
                </a:solidFill>
                <a:cs typeface="Arial"/>
              </a:rPr>
              <a:t> 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3E746E8-B6CB-1146-9ED8-936B4CB3BADD}"/>
              </a:ext>
            </a:extLst>
          </p:cNvPr>
          <p:cNvSpPr/>
          <p:nvPr/>
        </p:nvSpPr>
        <p:spPr>
          <a:xfrm>
            <a:off x="515935" y="1600776"/>
            <a:ext cx="11775153" cy="37548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FFFF"/>
              </a:buClr>
            </a:pP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contract {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request {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</a:t>
            </a:r>
            <a:r>
              <a:rPr lang="en" sz="1400" dirty="0" err="1">
                <a:solidFill>
                  <a:srgbClr val="D59AFF"/>
                </a:solidFill>
                <a:latin typeface="Monaco" pitchFamily="2" charset="0"/>
              </a:rPr>
              <a:t>url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= 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url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</a:t>
            </a:r>
          </a:p>
          <a:p>
            <a:pPr>
              <a:buClr>
                <a:srgbClr val="FFFFFF"/>
              </a:buClr>
            </a:pP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    value(</a:t>
            </a:r>
          </a:p>
          <a:p>
            <a:pPr>
              <a:buClr>
                <a:srgbClr val="FFFFFF"/>
              </a:buClr>
            </a:pP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consumer(regex(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\\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/</a:t>
            </a:r>
            <a:r>
              <a:rPr lang="en" sz="1400" dirty="0" err="1">
                <a:solidFill>
                  <a:srgbClr val="92D050"/>
                </a:solidFill>
                <a:latin typeface="Monaco" pitchFamily="2" charset="0"/>
              </a:rPr>
              <a:t>api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\\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/v1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\\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/items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\\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/[a-f0-9]{8}-[a-f0-9]{4}-[a-f0-9]{4}-[a-f0-9]{4}-[a-f0-9]{12}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\\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/take"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)), </a:t>
            </a:r>
          </a:p>
          <a:p>
            <a:pPr>
              <a:buClr>
                <a:srgbClr val="FFFFFF"/>
              </a:buClr>
            </a:pP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producer(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"/</a:t>
            </a:r>
            <a:r>
              <a:rPr lang="en" sz="1400" dirty="0" err="1">
                <a:solidFill>
                  <a:srgbClr val="92D050"/>
                </a:solidFill>
                <a:latin typeface="Monaco" pitchFamily="2" charset="0"/>
              </a:rPr>
              <a:t>api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/v1/items/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$</a:t>
            </a:r>
            <a:r>
              <a:rPr lang="en" sz="1400" dirty="0" err="1">
                <a:solidFill>
                  <a:srgbClr val="D59AFF"/>
                </a:solidFill>
                <a:latin typeface="Monaco" pitchFamily="2" charset="0"/>
              </a:rPr>
              <a:t>orderUid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/take"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</a:t>
            </a:r>
          </a:p>
          <a:p>
            <a:pPr>
              <a:buClr>
                <a:srgbClr val="FFFFFF"/>
              </a:buClr>
            </a:pP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    )</a:t>
            </a:r>
          </a:p>
          <a:p>
            <a:pPr>
              <a:buClr>
                <a:srgbClr val="FFFFFF"/>
              </a:buClr>
            </a:pP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)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method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=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POST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...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}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response {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...</a:t>
            </a:r>
          </a:p>
          <a:p>
            <a:pPr>
              <a:buClr>
                <a:srgbClr val="FFFFFF"/>
              </a:buClr>
            </a:pP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}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}</a:t>
            </a:r>
            <a:endParaRPr lang="ru-RU" sz="1400" dirty="0">
              <a:solidFill>
                <a:srgbClr val="FFFFFF"/>
              </a:solidFill>
              <a:latin typeface="Monaco" pitchFamily="2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3CC1550-71B4-6C49-BBAE-E116DC8BCF33}"/>
              </a:ext>
            </a:extLst>
          </p:cNvPr>
          <p:cNvSpPr/>
          <p:nvPr/>
        </p:nvSpPr>
        <p:spPr>
          <a:xfrm>
            <a:off x="5664200" y="3700250"/>
            <a:ext cx="6011864" cy="31085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FFFF"/>
              </a:buClr>
            </a:pP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{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"id"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: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"c31de2b6-9348-421b-87ae-cbadf53dad9a"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,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"request"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: {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"</a:t>
            </a:r>
            <a:r>
              <a:rPr lang="en" sz="1400" dirty="0" err="1">
                <a:solidFill>
                  <a:srgbClr val="D59AFF"/>
                </a:solidFill>
                <a:latin typeface="Monaco" pitchFamily="2" charset="0"/>
              </a:rPr>
              <a:t>urlPattern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"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: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\\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/</a:t>
            </a:r>
            <a:r>
              <a:rPr lang="en" sz="1400" dirty="0" err="1">
                <a:solidFill>
                  <a:srgbClr val="92D050"/>
                </a:solidFill>
                <a:latin typeface="Monaco" pitchFamily="2" charset="0"/>
              </a:rPr>
              <a:t>api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\\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/v1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\\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/items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\\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/[a-f0-9]{8}-[a-f0-9]{4}-[a-f0-9]{4}-[a-f0-9]{4}-[a-f0-9]{12}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\\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/take"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,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"method"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: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"POST"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,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...</a:t>
            </a:r>
            <a:br>
              <a:rPr lang="en" sz="1400" dirty="0">
                <a:solidFill>
                  <a:srgbClr val="871094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 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},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"response"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: {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...</a:t>
            </a:r>
            <a:br>
              <a:rPr lang="en" sz="1400" dirty="0">
                <a:solidFill>
                  <a:srgbClr val="871094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  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}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}</a:t>
            </a:r>
            <a:br>
              <a:rPr lang="en" sz="1400" dirty="0">
                <a:latin typeface="Monaco" pitchFamily="2" charset="0"/>
              </a:rPr>
            </a:br>
            <a:endParaRPr lang="ru-RU" sz="1400" dirty="0">
              <a:latin typeface="Monaco" pitchFamily="2" charset="0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3723790-D08D-914C-A91D-BC0B573E3EAE}"/>
              </a:ext>
            </a:extLst>
          </p:cNvPr>
          <p:cNvCxnSpPr>
            <a:cxnSpLocks/>
          </p:cNvCxnSpPr>
          <p:nvPr/>
        </p:nvCxnSpPr>
        <p:spPr>
          <a:xfrm>
            <a:off x="2927350" y="3243050"/>
            <a:ext cx="2728914" cy="914400"/>
          </a:xfrm>
          <a:prstGeom prst="straightConnector1">
            <a:avLst/>
          </a:prstGeom>
          <a:ln w="19050">
            <a:solidFill>
              <a:schemeClr val="accent2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333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FFFFFF"/>
              </a:buClr>
            </a:pPr>
            <a:r>
              <a:rPr lang="ru-RU" dirty="0">
                <a:solidFill>
                  <a:srgbClr val="FFFFFF"/>
                </a:solidFill>
              </a:rPr>
              <a:t>ЗАПУСК ТЕСТОВ </a:t>
            </a:r>
            <a:br>
              <a:rPr lang="ru-RU" dirty="0"/>
            </a:br>
            <a:r>
              <a:rPr lang="ru-RU" dirty="0">
                <a:solidFill>
                  <a:srgbClr val="FFFFFF"/>
                </a:solidFill>
              </a:rPr>
              <a:t>НА РЕАЛЬНОМ ПОРТУ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buClr>
                <a:srgbClr val="FFFFFF"/>
              </a:buClr>
            </a:pPr>
            <a:fld id="{B6F15528-21DE-4FAA-801E-634DDDAF4B2B}" type="slidenum">
              <a:rPr lang="ru-RU" smtClean="0">
                <a:solidFill>
                  <a:srgbClr val="FFFFFF"/>
                </a:solidFill>
              </a:rPr>
              <a:pPr>
                <a:buClr>
                  <a:srgbClr val="FFFFFF"/>
                </a:buClr>
              </a:pPr>
              <a:t>21</a:t>
            </a:fld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198887-25BE-0842-9F5C-D4D2FAEA5B61}"/>
              </a:ext>
            </a:extLst>
          </p:cNvPr>
          <p:cNvSpPr txBox="1"/>
          <p:nvPr/>
        </p:nvSpPr>
        <p:spPr>
          <a:xfrm>
            <a:off x="550979" y="1986014"/>
            <a:ext cx="8713671" cy="4401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en" sz="1400" dirty="0">
                <a:solidFill>
                  <a:srgbClr val="FFC100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" sz="1400" dirty="0" err="1">
                <a:solidFill>
                  <a:srgbClr val="FFC100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ActiveProfiles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"test"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" sz="1400" dirty="0"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400" dirty="0">
                <a:solidFill>
                  <a:srgbClr val="FFC100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@SpringBootTest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webEnvironment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" sz="1400" dirty="0" err="1">
                <a:solidFill>
                  <a:srgbClr val="FFC100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SpringBootTest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.WebEnvironment.</a:t>
            </a:r>
            <a:r>
              <a:rPr lang="en" sz="1400" i="1" dirty="0" err="1">
                <a:solidFill>
                  <a:srgbClr val="D59A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RANDOM_PORT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" sz="1400" dirty="0"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400" dirty="0">
                <a:solidFill>
                  <a:srgbClr val="FFC100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@Transactional</a:t>
            </a:r>
            <a:br>
              <a:rPr lang="en" sz="1400" dirty="0">
                <a:solidFill>
                  <a:srgbClr val="9E880D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400" dirty="0">
                <a:solidFill>
                  <a:srgbClr val="FFC100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" sz="1400" dirty="0" err="1">
                <a:solidFill>
                  <a:srgbClr val="FFC100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AutoConfigureTestEntityManager</a:t>
            </a:r>
            <a:br>
              <a:rPr lang="en" sz="1400" dirty="0">
                <a:solidFill>
                  <a:srgbClr val="9E880D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400" dirty="0">
                <a:solidFill>
                  <a:srgbClr val="FFC100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@Import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DatabaseTestConfiguration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" sz="1400" dirty="0"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400" dirty="0">
                <a:solidFill>
                  <a:srgbClr val="015BEC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BaseContractTest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br>
              <a:rPr lang="en" sz="1400" dirty="0"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private </a:t>
            </a:r>
            <a:r>
              <a:rPr lang="en" sz="1400" dirty="0" err="1">
                <a:solidFill>
                  <a:srgbClr val="015BEC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" sz="1400" dirty="0" err="1">
                <a:solidFill>
                  <a:srgbClr val="D59A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warehouseController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WarehouseController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br>
              <a:rPr lang="en" sz="1400" dirty="0"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private </a:t>
            </a:r>
            <a:r>
              <a:rPr lang="en" sz="1400" dirty="0" err="1">
                <a:solidFill>
                  <a:srgbClr val="015BEC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" sz="1400" dirty="0" err="1">
                <a:solidFill>
                  <a:srgbClr val="D59A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exceptionController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ExceptionController</a:t>
            </a:r>
            <a:br>
              <a:rPr lang="en" sz="1400" dirty="0">
                <a:solidFill>
                  <a:srgbClr val="000000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  <a:br>
              <a:rPr lang="en" sz="1400" dirty="0"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" sz="1400" dirty="0">
                <a:solidFill>
                  <a:srgbClr val="FFC100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" sz="1400" dirty="0" err="1">
                <a:solidFill>
                  <a:srgbClr val="FFC100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LocalServerPort</a:t>
            </a:r>
            <a:endParaRPr lang="en" sz="1400" dirty="0">
              <a:solidFill>
                <a:srgbClr val="FFC100"/>
              </a:solidFill>
              <a:latin typeface="Monaco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buClr>
                <a:srgbClr val="FFFFFF"/>
              </a:buClr>
            </a:pPr>
            <a:r>
              <a:rPr lang="en" sz="1400" dirty="0">
                <a:solidFill>
                  <a:srgbClr val="FFC100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private var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port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: Int?</a:t>
            </a:r>
          </a:p>
          <a:p>
            <a:pPr>
              <a:buClr>
                <a:srgbClr val="FFFFFF"/>
              </a:buClr>
            </a:pPr>
            <a:br>
              <a:rPr lang="en" sz="1400" dirty="0">
                <a:solidFill>
                  <a:srgbClr val="1750EB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400" dirty="0">
                <a:solidFill>
                  <a:srgbClr val="1750EB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" sz="1400" dirty="0">
                <a:solidFill>
                  <a:srgbClr val="FFC100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" sz="1400" dirty="0" err="1">
                <a:solidFill>
                  <a:srgbClr val="FFC100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BeforeEach</a:t>
            </a:r>
            <a:br>
              <a:rPr lang="en" sz="1400" dirty="0">
                <a:solidFill>
                  <a:srgbClr val="9E880D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400" dirty="0">
                <a:solidFill>
                  <a:srgbClr val="FFC100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fun </a:t>
            </a:r>
            <a:r>
              <a:rPr lang="en" sz="1400" dirty="0" err="1">
                <a:solidFill>
                  <a:srgbClr val="00D1F2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mockMvcInit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  <a:br>
              <a:rPr lang="en" sz="1400" dirty="0"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RestAssuredMockMvc.standaloneSetup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standaloneSetup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400" dirty="0" err="1">
                <a:solidFill>
                  <a:srgbClr val="D59A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warehouseController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" sz="1400" dirty="0"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.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setControllerAdvice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400" dirty="0" err="1">
                <a:solidFill>
                  <a:srgbClr val="D59A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exceptionController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" sz="1400" dirty="0"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" sz="1400" dirty="0"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" sz="1400" dirty="0" err="1">
                <a:solidFill>
                  <a:srgbClr val="D59A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logger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.info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"Running on port 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port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" sz="1400" dirty="0"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  <a:br>
              <a:rPr lang="en" sz="1400" dirty="0"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400" dirty="0">
              <a:solidFill>
                <a:srgbClr val="FFFFFF"/>
              </a:solidFill>
              <a:latin typeface="Monaco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264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47CAC2-8760-47B0-BB8E-43C3B6E1EFA9}"/>
              </a:ext>
            </a:extLst>
          </p:cNvPr>
          <p:cNvSpPr/>
          <p:nvPr/>
        </p:nvSpPr>
        <p:spPr>
          <a:xfrm>
            <a:off x="0" y="0"/>
            <a:ext cx="12192000" cy="2320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FFFFFF"/>
              </a:buClr>
            </a:pPr>
            <a:r>
              <a:rPr lang="en-US" dirty="0">
                <a:solidFill>
                  <a:schemeClr val="tx1"/>
                </a:solidFill>
              </a:rPr>
              <a:t>PRIVATE NEXUS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buClr>
                <a:srgbClr val="FFFFFF"/>
              </a:buClr>
            </a:pPr>
            <a:fld id="{B6F15528-21DE-4FAA-801E-634DDDAF4B2B}" type="slidenum">
              <a:rPr lang="ru-RU" smtClean="0">
                <a:solidFill>
                  <a:srgbClr val="FFFFFF"/>
                </a:solidFill>
              </a:rPr>
              <a:pPr>
                <a:buClr>
                  <a:srgbClr val="FFFFFF"/>
                </a:buClr>
              </a:pPr>
              <a:t>22</a:t>
            </a:fld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1AE69FF9-CCD1-8A44-9993-AC63DAE9A06D}"/>
              </a:ext>
            </a:extLst>
          </p:cNvPr>
          <p:cNvSpPr txBox="1"/>
          <p:nvPr/>
        </p:nvSpPr>
        <p:spPr>
          <a:xfrm>
            <a:off x="1081247" y="1325188"/>
            <a:ext cx="10293791" cy="2755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3" marR="256540">
              <a:lnSpc>
                <a:spcPct val="117000"/>
              </a:lnSpc>
              <a:spcAft>
                <a:spcPts val="700"/>
              </a:spcAft>
              <a:buClr>
                <a:srgbClr val="FFFFFF"/>
              </a:buClr>
            </a:pPr>
            <a:r>
              <a:rPr lang="ru-RU" sz="1600" dirty="0">
                <a:solidFill>
                  <a:srgbClr val="FFFFFF"/>
                </a:solidFill>
                <a:cs typeface="Arial"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AC27F-5C5E-F447-AE36-2416876F1F22}"/>
              </a:ext>
            </a:extLst>
          </p:cNvPr>
          <p:cNvSpPr txBox="1"/>
          <p:nvPr/>
        </p:nvSpPr>
        <p:spPr>
          <a:xfrm>
            <a:off x="550979" y="1222772"/>
            <a:ext cx="10293792" cy="8389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7000"/>
              </a:lnSpc>
              <a:buClr>
                <a:srgbClr val="FFFFFF"/>
              </a:buClr>
            </a:pPr>
            <a:r>
              <a:rPr lang="ru-RU" sz="1600" dirty="0"/>
              <a:t>Для использование приватного </a:t>
            </a:r>
            <a:r>
              <a:rPr lang="en-US" sz="1600" dirty="0"/>
              <a:t>Nexus </a:t>
            </a:r>
            <a:r>
              <a:rPr lang="ru-RU" sz="1600" dirty="0"/>
              <a:t>нужно указать </a:t>
            </a:r>
            <a:r>
              <a:rPr lang="en-US" sz="1600" dirty="0"/>
              <a:t>login </a:t>
            </a:r>
            <a:r>
              <a:rPr lang="ru-RU" sz="1600" dirty="0"/>
              <a:t>и </a:t>
            </a:r>
            <a:r>
              <a:rPr lang="en-US" sz="1600" dirty="0"/>
              <a:t>password.</a:t>
            </a:r>
          </a:p>
          <a:p>
            <a:pPr>
              <a:lnSpc>
                <a:spcPct val="117000"/>
              </a:lnSpc>
              <a:buClr>
                <a:srgbClr val="FFFFFF"/>
              </a:buClr>
            </a:pPr>
            <a:r>
              <a:rPr lang="ru-RU" sz="1600" dirty="0"/>
              <a:t>Для этого создадим профиль </a:t>
            </a:r>
            <a:r>
              <a:rPr lang="en-US" sz="1600" i="1" dirty="0"/>
              <a:t>contract-test</a:t>
            </a:r>
            <a:r>
              <a:rPr lang="en-US" sz="1600" dirty="0"/>
              <a:t> </a:t>
            </a:r>
            <a:r>
              <a:rPr lang="ru-RU" sz="1600" dirty="0"/>
              <a:t>и в </a:t>
            </a:r>
            <a:r>
              <a:rPr lang="en-US" sz="1600" i="1" dirty="0"/>
              <a:t>application-contract-</a:t>
            </a:r>
            <a:r>
              <a:rPr lang="en-US" sz="1600" i="1" dirty="0" err="1"/>
              <a:t>test.properties</a:t>
            </a:r>
            <a:r>
              <a:rPr lang="en-US" sz="1600" i="1" dirty="0"/>
              <a:t> </a:t>
            </a:r>
            <a:r>
              <a:rPr lang="ru-RU" sz="1600" dirty="0"/>
              <a:t>пропишем </a:t>
            </a:r>
            <a:r>
              <a:rPr lang="en-US" sz="1600" dirty="0" err="1"/>
              <a:t>stubrunner.username</a:t>
            </a:r>
            <a:r>
              <a:rPr lang="en-US" sz="1600" dirty="0"/>
              <a:t> </a:t>
            </a:r>
            <a:r>
              <a:rPr lang="ru-RU" sz="1600" dirty="0"/>
              <a:t>и </a:t>
            </a:r>
            <a:r>
              <a:rPr lang="en-US" sz="1600" dirty="0" err="1"/>
              <a:t>stabrunner.password</a:t>
            </a:r>
            <a:r>
              <a:rPr lang="en-US" sz="1600" dirty="0"/>
              <a:t>, </a:t>
            </a:r>
            <a:r>
              <a:rPr lang="ru-RU" sz="1600" dirty="0"/>
              <a:t>которые ссылаются на переменные среды.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91D84C-5607-974C-847A-7E72D089120C}"/>
              </a:ext>
            </a:extLst>
          </p:cNvPr>
          <p:cNvSpPr txBox="1"/>
          <p:nvPr/>
        </p:nvSpPr>
        <p:spPr>
          <a:xfrm>
            <a:off x="550979" y="2630786"/>
            <a:ext cx="9550964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en" sz="1400" dirty="0">
                <a:solidFill>
                  <a:srgbClr val="FFC100"/>
                </a:solidFill>
                <a:latin typeface="Monaco" pitchFamily="2" charset="0"/>
              </a:rPr>
              <a:t>@</a:t>
            </a:r>
            <a:r>
              <a:rPr lang="en" sz="1400" dirty="0" err="1">
                <a:solidFill>
                  <a:srgbClr val="FFC100"/>
                </a:solidFill>
                <a:latin typeface="Monaco" pitchFamily="2" charset="0"/>
              </a:rPr>
              <a:t>ActiveProfiles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"contract-test"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C100"/>
                </a:solidFill>
                <a:latin typeface="Monaco" pitchFamily="2" charset="0"/>
              </a:rPr>
              <a:t>@SpringBootTest</a:t>
            </a:r>
            <a:br>
              <a:rPr lang="en" sz="1400" dirty="0">
                <a:solidFill>
                  <a:srgbClr val="9E880D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FFC100"/>
                </a:solidFill>
                <a:latin typeface="Monaco" pitchFamily="2" charset="0"/>
              </a:rPr>
              <a:t>@</a:t>
            </a:r>
            <a:r>
              <a:rPr lang="en" sz="1400" dirty="0" err="1">
                <a:solidFill>
                  <a:srgbClr val="FFC100"/>
                </a:solidFill>
                <a:latin typeface="Monaco" pitchFamily="2" charset="0"/>
              </a:rPr>
              <a:t>AutoConfigureStubRunner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ids =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</a:t>
            </a:r>
            <a:r>
              <a:rPr lang="en" sz="1400" dirty="0" err="1">
                <a:solidFill>
                  <a:srgbClr val="92D050"/>
                </a:solidFill>
                <a:latin typeface="Monaco" pitchFamily="2" charset="0"/>
              </a:rPr>
              <a:t>ru.vtb.zlg.reference:reference-information-server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:[2.0.0,3.0.0):8180"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,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repositoryRoot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=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"https://nexus-</a:t>
            </a:r>
            <a:r>
              <a:rPr lang="en" sz="1400" dirty="0" err="1">
                <a:solidFill>
                  <a:srgbClr val="92D050"/>
                </a:solidFill>
                <a:latin typeface="Monaco" pitchFamily="2" charset="0"/>
              </a:rPr>
              <a:t>ci.corp.dev.vtb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/repository/</a:t>
            </a:r>
            <a:r>
              <a:rPr lang="en" sz="1400" dirty="0" err="1">
                <a:solidFill>
                  <a:srgbClr val="92D050"/>
                </a:solidFill>
                <a:latin typeface="Monaco" pitchFamily="2" charset="0"/>
              </a:rPr>
              <a:t>zlg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-maven-lib/"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,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    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stubsMode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= 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StubRunnerProperties.StubsMode.</a:t>
            </a:r>
            <a:r>
              <a:rPr lang="en" sz="1400" i="1" dirty="0" err="1">
                <a:solidFill>
                  <a:srgbClr val="D59AFF"/>
                </a:solidFill>
                <a:latin typeface="Monaco" pitchFamily="2" charset="0"/>
              </a:rPr>
              <a:t>REMOTE</a:t>
            </a:r>
            <a:br>
              <a:rPr lang="en" sz="1400" i="1" dirty="0">
                <a:solidFill>
                  <a:srgbClr val="871094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C100"/>
                </a:solidFill>
                <a:latin typeface="Monaco" pitchFamily="2" charset="0"/>
              </a:rPr>
              <a:t>@Import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DatabaseTestConfiguration.</a:t>
            </a:r>
            <a:r>
              <a:rPr lang="en" sz="1400" dirty="0" err="1">
                <a:solidFill>
                  <a:srgbClr val="015BEC"/>
                </a:solidFill>
                <a:latin typeface="Monaco" pitchFamily="2" charset="0"/>
              </a:rPr>
              <a:t>class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)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class 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DraftServiceApplicationTest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{</a:t>
            </a:r>
            <a:br>
              <a:rPr lang="en" sz="1400" dirty="0">
                <a:latin typeface="Monaco" pitchFamily="2" charset="0"/>
              </a:rPr>
            </a:b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    </a:t>
            </a:r>
            <a:r>
              <a:rPr lang="en" sz="1400" dirty="0">
                <a:solidFill>
                  <a:srgbClr val="FFC100"/>
                </a:solidFill>
                <a:latin typeface="Monaco" pitchFamily="2" charset="0"/>
              </a:rPr>
              <a:t>@Test</a:t>
            </a:r>
            <a:br>
              <a:rPr lang="en" sz="1400" dirty="0">
                <a:solidFill>
                  <a:srgbClr val="9E880D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FFC100"/>
                </a:solidFill>
                <a:latin typeface="Monaco" pitchFamily="2" charset="0"/>
              </a:rPr>
              <a:t>    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void </a:t>
            </a:r>
            <a:r>
              <a:rPr lang="en" sz="1400" dirty="0" err="1">
                <a:solidFill>
                  <a:srgbClr val="00D1F2"/>
                </a:solidFill>
                <a:latin typeface="Monaco" pitchFamily="2" charset="0"/>
              </a:rPr>
              <a:t>runApp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() {}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}</a:t>
            </a:r>
            <a:endParaRPr lang="ru-RU" sz="1400" dirty="0">
              <a:solidFill>
                <a:srgbClr val="FFFFFF"/>
              </a:solidFill>
              <a:latin typeface="Monac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5190F2-32D7-7B41-ADC7-E6D3D7DDF0D1}"/>
              </a:ext>
            </a:extLst>
          </p:cNvPr>
          <p:cNvSpPr txBox="1"/>
          <p:nvPr/>
        </p:nvSpPr>
        <p:spPr>
          <a:xfrm>
            <a:off x="550979" y="5678762"/>
            <a:ext cx="4403450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en" sz="1400" i="1" dirty="0">
                <a:solidFill>
                  <a:srgbClr val="8C8C8C"/>
                </a:solidFill>
                <a:latin typeface="Monaco" pitchFamily="2" charset="0"/>
              </a:rPr>
              <a:t># application-contract-</a:t>
            </a:r>
            <a:r>
              <a:rPr lang="en" sz="1400" i="1" dirty="0" err="1">
                <a:solidFill>
                  <a:srgbClr val="8C8C8C"/>
                </a:solidFill>
                <a:latin typeface="Monaco" pitchFamily="2" charset="0"/>
              </a:rPr>
              <a:t>test.properties</a:t>
            </a:r>
            <a:br>
              <a:rPr lang="en" sz="1400" i="1" dirty="0">
                <a:solidFill>
                  <a:srgbClr val="8C8C8C"/>
                </a:solidFill>
                <a:latin typeface="Monaco" pitchFamily="2" charset="0"/>
              </a:rPr>
            </a:br>
            <a:r>
              <a:rPr lang="en" sz="1400" dirty="0" err="1">
                <a:solidFill>
                  <a:srgbClr val="015BEC"/>
                </a:solidFill>
                <a:latin typeface="Monaco" pitchFamily="2" charset="0"/>
              </a:rPr>
              <a:t>stubrunner.username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=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${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CRED_NEXUS_CI_USER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}</a:t>
            </a:r>
            <a:br>
              <a:rPr lang="en" sz="1400" dirty="0">
                <a:solidFill>
                  <a:srgbClr val="067D17"/>
                </a:solidFill>
                <a:latin typeface="Monaco" pitchFamily="2" charset="0"/>
              </a:rPr>
            </a:br>
            <a:r>
              <a:rPr lang="en" sz="1400" dirty="0" err="1">
                <a:solidFill>
                  <a:srgbClr val="015BEC"/>
                </a:solidFill>
                <a:latin typeface="Monaco" pitchFamily="2" charset="0"/>
              </a:rPr>
              <a:t>stubrunner.password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=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${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CRED_NEXUS_CI_PASS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}</a:t>
            </a:r>
            <a:endParaRPr lang="ru-RU" sz="1400" dirty="0">
              <a:solidFill>
                <a:srgbClr val="92D050"/>
              </a:solidFill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662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4479AFE-C1B7-40D9-AC55-ACFC03727A99}"/>
              </a:ext>
            </a:extLst>
          </p:cNvPr>
          <p:cNvSpPr/>
          <p:nvPr/>
        </p:nvSpPr>
        <p:spPr>
          <a:xfrm>
            <a:off x="0" y="1"/>
            <a:ext cx="12192000" cy="177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2"/>
            <a:ext cx="8854278" cy="879068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РАСШИРЕНИЕ </a:t>
            </a:r>
            <a:r>
              <a:rPr lang="en-US" dirty="0">
                <a:solidFill>
                  <a:schemeClr val="tx1"/>
                </a:solidFill>
              </a:rPr>
              <a:t>CONTRACT DSL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</p:spPr>
        <p:txBody>
          <a:bodyPr/>
          <a:lstStyle/>
          <a:p>
            <a:fld id="{B6F15528-21DE-4FAA-801E-634DDDAF4B2B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1AE69FF9-CCD1-8A44-9993-AC63DAE9A06D}"/>
              </a:ext>
            </a:extLst>
          </p:cNvPr>
          <p:cNvSpPr txBox="1"/>
          <p:nvPr/>
        </p:nvSpPr>
        <p:spPr>
          <a:xfrm>
            <a:off x="1081247" y="1325188"/>
            <a:ext cx="10293791" cy="2755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3" marR="256540">
              <a:lnSpc>
                <a:spcPct val="117000"/>
              </a:lnSpc>
              <a:spcAft>
                <a:spcPts val="700"/>
              </a:spcAft>
              <a:buClr>
                <a:srgbClr val="FFFFFF"/>
              </a:buClr>
            </a:pPr>
            <a:r>
              <a:rPr lang="ru-RU" sz="1600" dirty="0">
                <a:solidFill>
                  <a:srgbClr val="FFFFFF"/>
                </a:solidFill>
                <a:cs typeface="Arial"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0B870D-3155-7C41-B79E-343A236A483C}"/>
              </a:ext>
            </a:extLst>
          </p:cNvPr>
          <p:cNvSpPr txBox="1"/>
          <p:nvPr/>
        </p:nvSpPr>
        <p:spPr>
          <a:xfrm>
            <a:off x="515938" y="2195610"/>
            <a:ext cx="3068523" cy="2400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4000" indent="-254000">
              <a:spcAft>
                <a:spcPts val="300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ru-RU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Создать отдельный модуль </a:t>
            </a:r>
            <a:br>
              <a:rPr lang="en-US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набором нужных методов</a:t>
            </a:r>
            <a:endParaRPr lang="en-US" sz="13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4000" indent="-254000">
              <a:spcAft>
                <a:spcPts val="300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ru-RU"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этом модуле подключить</a:t>
            </a:r>
            <a:endParaRPr lang="en-US" sz="13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4000" indent="-254000">
              <a:spcAft>
                <a:spcPts val="180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ru-RU" sz="1300" dirty="0">
                <a:solidFill>
                  <a:srgbClr val="FFFFFF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В модуле с контрактными тестами подключить эту зависимость</a:t>
            </a:r>
            <a:endParaRPr lang="en-US" sz="1300" dirty="0">
              <a:solidFill>
                <a:srgbClr val="92D050"/>
              </a:solidFill>
              <a:latin typeface="Monaco" pitchFamily="2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254000" indent="-254000">
              <a:spcAft>
                <a:spcPts val="3000"/>
              </a:spcAft>
              <a:buClr>
                <a:srgbClr val="FFFFFF"/>
              </a:buClr>
              <a:buFont typeface="+mj-lt"/>
              <a:buAutoNum type="arabicPeriod"/>
            </a:pPr>
            <a:r>
              <a:rPr lang="ru-RU" sz="1300" dirty="0">
                <a:solidFill>
                  <a:srgbClr val="FFFFFF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В контрактах можно вызывать эти методы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69195B-BCC7-412A-832F-A73DADDE72EC}"/>
              </a:ext>
            </a:extLst>
          </p:cNvPr>
          <p:cNvSpPr txBox="1"/>
          <p:nvPr/>
        </p:nvSpPr>
        <p:spPr>
          <a:xfrm>
            <a:off x="550863" y="1216761"/>
            <a:ext cx="843280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В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Contract DSL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можно добавлять свою функциональность. Для этого нужно: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666A6A-7105-4564-87D4-D77CEED54FEE}"/>
              </a:ext>
            </a:extLst>
          </p:cNvPr>
          <p:cNvSpPr txBox="1"/>
          <p:nvPr/>
        </p:nvSpPr>
        <p:spPr>
          <a:xfrm>
            <a:off x="3860235" y="2968308"/>
            <a:ext cx="8331765" cy="40011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Menlo" panose="020B0609030804020204" pitchFamily="49" charset="0"/>
                <a:cs typeface="Arial" panose="020B0604020202020204" pitchFamily="34" charset="0"/>
              </a:rPr>
              <a:t>implementation </a:t>
            </a: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aco" pitchFamily="2" charset="0"/>
                <a:ea typeface="Menlo" panose="020B0609030804020204" pitchFamily="49" charset="0"/>
                <a:cs typeface="Arial" panose="020B0604020202020204" pitchFamily="34" charset="0"/>
              </a:rPr>
              <a:t>"org.springframework.cloud:spring-cloud-contract-spec"</a:t>
            </a:r>
            <a:b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Monaco" pitchFamily="2" charset="0"/>
                <a:ea typeface="Menlo" panose="020B0609030804020204" pitchFamily="49" charset="0"/>
                <a:cs typeface="Arial" panose="020B0604020202020204" pitchFamily="34" charset="0"/>
              </a:rPr>
            </a:b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Menlo" panose="020B0609030804020204" pitchFamily="49" charset="0"/>
                <a:cs typeface="Arial" panose="020B0604020202020204" pitchFamily="34" charset="0"/>
              </a:rPr>
              <a:t>implementation </a:t>
            </a: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aco" pitchFamily="2" charset="0"/>
                <a:ea typeface="Menlo" panose="020B0609030804020204" pitchFamily="49" charset="0"/>
                <a:cs typeface="Arial" panose="020B0604020202020204" pitchFamily="34" charset="0"/>
              </a:rPr>
              <a:t>"org.springframework.cloud:spring-cloud-contract-spec-kotlin"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150619-1138-4926-80E5-78A8E0F526D1}"/>
              </a:ext>
            </a:extLst>
          </p:cNvPr>
          <p:cNvSpPr txBox="1"/>
          <p:nvPr/>
        </p:nvSpPr>
        <p:spPr>
          <a:xfrm>
            <a:off x="3860235" y="3561973"/>
            <a:ext cx="6096000" cy="2000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Menlo" panose="020B0609030804020204" pitchFamily="49" charset="0"/>
                <a:cs typeface="Arial" panose="020B0604020202020204" pitchFamily="34" charset="0"/>
              </a:rPr>
              <a:t>test</a:t>
            </a: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Menlo" panose="020B0609030804020204" pitchFamily="49" charset="0"/>
                <a:cs typeface="Arial" panose="020B0604020202020204" pitchFamily="34" charset="0"/>
              </a:rPr>
              <a:t>Implementation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aco" pitchFamily="2" charset="0"/>
                <a:ea typeface="Menlo" panose="020B0609030804020204" pitchFamily="49" charset="0"/>
                <a:cs typeface="Arial" panose="020B0604020202020204" pitchFamily="34" charset="0"/>
              </a:rPr>
              <a:t>project(":extensions")</a:t>
            </a:r>
            <a:endParaRPr lang="ru-RU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F1BD-DE22-4AE5-9A2A-E1E9B98E706A}"/>
              </a:ext>
            </a:extLst>
          </p:cNvPr>
          <p:cNvSpPr txBox="1"/>
          <p:nvPr/>
        </p:nvSpPr>
        <p:spPr>
          <a:xfrm>
            <a:off x="3860235" y="4187209"/>
            <a:ext cx="7023665" cy="24929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contract {</a:t>
            </a:r>
            <a:b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</a:b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    request {</a:t>
            </a:r>
            <a:b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</a:b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        </a:t>
            </a: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D59A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url </a:t>
            </a: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= url(</a:t>
            </a: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"/api/v1/items/</a:t>
            </a: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015BEC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$</a:t>
            </a: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D59A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orderUid</a:t>
            </a: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/take"</a:t>
            </a: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)</a:t>
            </a:r>
            <a:b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</a:b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        ...</a:t>
            </a:r>
            <a:b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</a:b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    }</a:t>
            </a:r>
            <a:b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</a:b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    response {</a:t>
            </a:r>
            <a:b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</a:b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        </a:t>
            </a: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D59A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status </a:t>
            </a: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= </a:t>
            </a: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D59A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CREATED</a:t>
            </a:r>
            <a:b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</a:b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D59A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        body </a:t>
            </a: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= body(</a:t>
            </a:r>
            <a:b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</a:b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            </a:t>
            </a:r>
            <a:r>
              <a:rPr kumimoji="0" lang="en" sz="1300" b="0" i="1" u="none" strike="noStrike" kern="1200" cap="none" spc="0" normalizeH="0" baseline="0" noProof="0" dirty="0">
                <a:ln>
                  <a:noFill/>
                </a:ln>
                <a:solidFill>
                  <a:srgbClr val="00D1F2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mapOf</a:t>
            </a: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(</a:t>
            </a: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"name" </a:t>
            </a:r>
            <a:r>
              <a:rPr kumimoji="0" lang="en" sz="1300" b="0" i="1" u="none" strike="noStrike" kern="1200" cap="none" spc="0" normalizeH="0" baseline="0" noProof="0" dirty="0">
                <a:ln>
                  <a:noFill/>
                </a:ln>
                <a:solidFill>
                  <a:srgbClr val="00D1F2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to </a:t>
            </a: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ConsumerUtils.anyLegoTechnic())</a:t>
            </a:r>
            <a:b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</a:b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        )</a:t>
            </a:r>
            <a:b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</a:b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    }</a:t>
            </a:r>
            <a:b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2D3031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</a:br>
            <a:r>
              <a:rPr kumimoji="0" lang="e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aco" pitchFamily="2" charset="0"/>
                <a:ea typeface="+mn-ea"/>
                <a:cs typeface="+mn-cs"/>
              </a:rPr>
              <a:t>}</a:t>
            </a:r>
            <a:endParaRPr lang="ru-RU" sz="1300" dirty="0"/>
          </a:p>
        </p:txBody>
      </p:sp>
    </p:spTree>
    <p:extLst>
      <p:ext uri="{BB962C8B-B14F-4D97-AF65-F5344CB8AC3E}">
        <p14:creationId xmlns:p14="http://schemas.microsoft.com/office/powerpoint/2010/main" val="332497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2"/>
            <a:ext cx="7777046" cy="879068"/>
          </a:xfrm>
        </p:spPr>
        <p:txBody>
          <a:bodyPr/>
          <a:lstStyle/>
          <a:p>
            <a:r>
              <a:rPr lang="ru-RU" dirty="0"/>
              <a:t>БЛАГОДАРНОСТЬ </a:t>
            </a:r>
            <a:br>
              <a:rPr lang="en-US" dirty="0"/>
            </a:br>
            <a:r>
              <a:rPr lang="ru-RU" dirty="0"/>
              <a:t>КОЛЛЕГАМ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</p:spPr>
        <p:txBody>
          <a:bodyPr/>
          <a:lstStyle/>
          <a:p>
            <a:fld id="{B6F15528-21DE-4FAA-801E-634DDDAF4B2B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17140720-4927-164A-BEAE-97E53EB7A02A}"/>
              </a:ext>
            </a:extLst>
          </p:cNvPr>
          <p:cNvSpPr txBox="1"/>
          <p:nvPr/>
        </p:nvSpPr>
        <p:spPr>
          <a:xfrm>
            <a:off x="515938" y="2598409"/>
            <a:ext cx="5103628" cy="14809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17000"/>
              </a:lnSpc>
              <a:spcBef>
                <a:spcPts val="1200"/>
              </a:spcBef>
            </a:pPr>
            <a:r>
              <a:rPr lang="ru-RU" sz="2800" dirty="0">
                <a:solidFill>
                  <a:schemeClr val="tx2"/>
                </a:solidFill>
              </a:rPr>
              <a:t>Андрею</a:t>
            </a:r>
            <a:r>
              <a:rPr lang="ru-RU" sz="2800" dirty="0"/>
              <a:t> и </a:t>
            </a:r>
            <a:r>
              <a:rPr lang="ru-RU" sz="2800" dirty="0">
                <a:solidFill>
                  <a:schemeClr val="tx2"/>
                </a:solidFill>
              </a:rPr>
              <a:t>Эмилю</a:t>
            </a:r>
            <a:r>
              <a:rPr lang="ru-RU" sz="2800" dirty="0"/>
              <a:t> за развитие практики контрактного тестирования на проекте</a:t>
            </a:r>
          </a:p>
        </p:txBody>
      </p:sp>
      <p:pic>
        <p:nvPicPr>
          <p:cNvPr id="1026" name="Picture 2" descr="Красава бро, Мем красава - Рисовач .Ру">
            <a:extLst>
              <a:ext uri="{FF2B5EF4-FFF2-40B4-BE49-F238E27FC236}">
                <a16:creationId xmlns:a16="http://schemas.microsoft.com/office/drawing/2014/main" id="{9158D8E3-D3A9-5F48-AE4B-601855C1D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0" r="11005"/>
          <a:stretch/>
        </p:blipFill>
        <p:spPr bwMode="auto">
          <a:xfrm>
            <a:off x="7250112" y="1144061"/>
            <a:ext cx="4029075" cy="510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3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8">
            <a:extLst>
              <a:ext uri="{FF2B5EF4-FFF2-40B4-BE49-F238E27FC236}">
                <a16:creationId xmlns:a16="http://schemas.microsoft.com/office/drawing/2014/main" id="{950AABDE-1F62-084E-9F15-CE22FE44E2F1}"/>
              </a:ext>
            </a:extLst>
          </p:cNvPr>
          <p:cNvSpPr/>
          <p:nvPr/>
        </p:nvSpPr>
        <p:spPr>
          <a:xfrm>
            <a:off x="0" y="220133"/>
            <a:ext cx="12193649" cy="6858000"/>
          </a:xfrm>
          <a:custGeom>
            <a:avLst/>
            <a:gdLst/>
            <a:ahLst/>
            <a:cxnLst/>
            <a:rect l="l" t="t" r="r" b="b"/>
            <a:pathLst>
              <a:path w="5647055" h="6858000">
                <a:moveTo>
                  <a:pt x="0" y="6858000"/>
                </a:moveTo>
                <a:lnTo>
                  <a:pt x="5646597" y="6858000"/>
                </a:lnTo>
                <a:lnTo>
                  <a:pt x="5646597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01D0880-0878-8049-B076-28695EEEF1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85300" y="6365875"/>
            <a:ext cx="2806700" cy="166688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ts val="1325"/>
              </a:lnSpc>
            </a:pPr>
            <a:fld id="{B6F15528-21DE-4FAA-801E-634DDDAF4B2B}" type="slidenum">
              <a:rPr lang="ru-RU" smtClean="0"/>
              <a:pPr algn="r">
                <a:lnSpc>
                  <a:spcPts val="1325"/>
                </a:lnSpc>
              </a:pPr>
              <a:t>25</a:t>
            </a:fld>
            <a:endParaRPr lang="ru-RU" dirty="0"/>
          </a:p>
        </p:txBody>
      </p:sp>
      <p:pic>
        <p:nvPicPr>
          <p:cNvPr id="5" name="Рисунок 3">
            <a:extLst>
              <a:ext uri="{FF2B5EF4-FFF2-40B4-BE49-F238E27FC236}">
                <a16:creationId xmlns:a16="http://schemas.microsoft.com/office/drawing/2014/main" id="{1E613EE8-AEF1-465C-8BB8-2AC8D76C3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674" y="0"/>
            <a:ext cx="12583348" cy="70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3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675C20B-D76C-264C-A06A-F443FD9BBE08}"/>
              </a:ext>
            </a:extLst>
          </p:cNvPr>
          <p:cNvSpPr txBox="1"/>
          <p:nvPr/>
        </p:nvSpPr>
        <p:spPr>
          <a:xfrm>
            <a:off x="550978" y="2060575"/>
            <a:ext cx="8713671" cy="36625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aromanov@aromanov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~/D/P/c/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scc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-warehouse (master)&gt; ./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gradlew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clean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contractTest</a:t>
            </a:r>
            <a:endParaRPr lang="en" sz="1400" dirty="0">
              <a:solidFill>
                <a:schemeClr val="bg1"/>
              </a:solidFill>
              <a:latin typeface="Monaco" pitchFamily="2" charset="0"/>
            </a:endParaRPr>
          </a:p>
          <a:p>
            <a:pPr marL="0" lvl="1"/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&gt; Task :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generateContractTests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FAILED</a:t>
            </a:r>
          </a:p>
          <a:p>
            <a:pPr marL="0" lvl="1"/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endParaRPr lang="en" sz="1400" dirty="0">
              <a:solidFill>
                <a:schemeClr val="bg1"/>
              </a:solidFill>
              <a:latin typeface="Monaco" pitchFamily="2" charset="0"/>
            </a:endParaRPr>
          </a:p>
          <a:p>
            <a:pPr marL="0" lvl="1"/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FAILURE: Build failed with an exception.</a:t>
            </a:r>
          </a:p>
          <a:p>
            <a:pPr marL="0" lvl="1"/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endParaRPr lang="en" sz="1400" dirty="0">
              <a:solidFill>
                <a:schemeClr val="bg1"/>
              </a:solidFill>
              <a:latin typeface="Monaco" pitchFamily="2" charset="0"/>
            </a:endParaRPr>
          </a:p>
          <a:p>
            <a:pPr marL="0" lvl="1"/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* What went wrong:</a:t>
            </a:r>
          </a:p>
          <a:p>
            <a:pPr marL="0" lvl="1"/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Execution failed for task ':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generateContractTests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'.</a:t>
            </a:r>
          </a:p>
          <a:p>
            <a:pPr marL="0" lvl="1"/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&gt; Spring Cloud Contract Verifier Plugin exception: Process 'command '/Library/Java/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JavaVirtualMachines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/jdk-11.0.2.jdk/Contents/Home/bin/java'' finished with non-zero exit value 1</a:t>
            </a:r>
          </a:p>
          <a:p>
            <a:pPr marL="0" lvl="1"/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.....</a:t>
            </a:r>
          </a:p>
          <a:p>
            <a:pPr marL="0" lvl="1"/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BUILD FAILED in 44s</a:t>
            </a:r>
          </a:p>
          <a:p>
            <a:pPr marL="0" lvl="1"/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8 actionable tasks: 8 executed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ПАДАЕТ СБОРКА КОНТРАКТНЫХ ТЕСТОВ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5ED7356-DE58-FC4A-A124-140B030C9503}"/>
              </a:ext>
            </a:extLst>
          </p:cNvPr>
          <p:cNvSpPr/>
          <p:nvPr/>
        </p:nvSpPr>
        <p:spPr>
          <a:xfrm>
            <a:off x="336971" y="3429000"/>
            <a:ext cx="8387929" cy="1346199"/>
          </a:xfrm>
          <a:prstGeom prst="roundRect">
            <a:avLst>
              <a:gd name="adj" fmla="val 8176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3EA84-4AB2-4EBE-9189-5A828A75D4BC}"/>
              </a:ext>
            </a:extLst>
          </p:cNvPr>
          <p:cNvGrpSpPr/>
          <p:nvPr/>
        </p:nvGrpSpPr>
        <p:grpSpPr>
          <a:xfrm>
            <a:off x="8139676" y="3860800"/>
            <a:ext cx="3100458" cy="3100458"/>
            <a:chOff x="5701582" y="3860800"/>
            <a:chExt cx="3100458" cy="3100458"/>
          </a:xfrm>
        </p:grpSpPr>
        <p:pic>
          <p:nvPicPr>
            <p:cNvPr id="10" name="Picture 9" descr="A person with white hair&#10;&#10;Description automatically generated with low confidence">
              <a:extLst>
                <a:ext uri="{FF2B5EF4-FFF2-40B4-BE49-F238E27FC236}">
                  <a16:creationId xmlns:a16="http://schemas.microsoft.com/office/drawing/2014/main" id="{98333E70-C316-46EB-9A71-AF3BBCCB9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582" y="3860800"/>
              <a:ext cx="3100458" cy="310045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7D83BC-7DBC-4F60-A63E-0E8380D216A7}"/>
                </a:ext>
              </a:extLst>
            </p:cNvPr>
            <p:cNvSpPr txBox="1"/>
            <p:nvPr/>
          </p:nvSpPr>
          <p:spPr>
            <a:xfrm>
              <a:off x="6583014" y="6058925"/>
              <a:ext cx="1402651" cy="70788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/>
                    </a:outerShdw>
                  </a:effectLst>
                  <a:latin typeface="Monaco" panose="020B0509030404040204" pitchFamily="49" charset="0"/>
                </a:rPr>
                <a:t>wat</a:t>
              </a:r>
              <a:endParaRPr lang="ru-RU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65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>
                <a:cs typeface="Arial Black" panose="020B0604020202020204" pitchFamily="34" charset="0"/>
              </a:rPr>
              <a:t>ПАДАЕТ СБОРКА КОНТРАКТНЫХ ТЕСТОВ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ts val="1325"/>
              </a:lnSpc>
            </a:pPr>
            <a:fld id="{B6F15528-21DE-4FAA-801E-634DDDAF4B2B}" type="slidenum">
              <a:rPr lang="ru-RU" smtClean="0"/>
              <a:pPr>
                <a:lnSpc>
                  <a:spcPts val="1325"/>
                </a:lnSpc>
              </a:pPr>
              <a:t>4</a:t>
            </a:fld>
            <a:endParaRPr lang="ru-RU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7CCC51-58DB-9B41-A983-392BA2CB5840}"/>
              </a:ext>
            </a:extLst>
          </p:cNvPr>
          <p:cNvSpPr txBox="1"/>
          <p:nvPr/>
        </p:nvSpPr>
        <p:spPr>
          <a:xfrm>
            <a:off x="550978" y="1906588"/>
            <a:ext cx="11132501" cy="4401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" sz="1300" dirty="0" err="1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aromanov@aromanov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 ~/D/P/c/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scc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-warehouse (master) [1]&gt; ./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gradlew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 clean 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contractTest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 --debug</a:t>
            </a:r>
          </a:p>
          <a:p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2021-09-24T22:32:47.456+0300 [INFO] [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org.gradle.internal.nativeintegration.services.NativeServices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] Initialized native services in: /Users/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aromanov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/.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gradle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/native</a:t>
            </a:r>
          </a:p>
          <a:p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2021-09-24T22:32:47.506+0300 [LIFECYCLE] [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org.gradle.launcher.cli.DebugLoggerWarningAction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] </a:t>
            </a:r>
          </a:p>
          <a:p>
            <a:endParaRPr lang="en-US" sz="1300" dirty="0">
              <a:solidFill>
                <a:schemeClr val="bg1"/>
              </a:solidFill>
              <a:latin typeface="Monaco" pitchFamily="2" charset="0"/>
              <a:cs typeface="Modak" pitchFamily="2" charset="0"/>
            </a:endParaRPr>
          </a:p>
          <a:p>
            <a:r>
              <a:rPr lang="en-US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..... ~10</a:t>
            </a:r>
            <a:r>
              <a:rPr lang="ru-RU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к строк после</a:t>
            </a:r>
          </a:p>
          <a:p>
            <a:endParaRPr lang="en-US" sz="1300" dirty="0">
              <a:solidFill>
                <a:schemeClr val="bg1"/>
              </a:solidFill>
              <a:latin typeface="Monaco" pitchFamily="2" charset="0"/>
              <a:cs typeface="Modak" pitchFamily="2" charset="0"/>
            </a:endParaRPr>
          </a:p>
          <a:p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2021-09-24T22:33:43.233+0300 [INFO] [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org.gradle.api.internal.tasks.compile.JdkJavaCompiler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] Compiling with JDK Java compiler API.</a:t>
            </a:r>
          </a:p>
          <a:p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2021-09-24T22:33:43.326+0300 [ERROR] [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system.err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] </a:t>
            </a:r>
            <a:r>
              <a:rPr lang="en" sz="1300" dirty="0">
                <a:solidFill>
                  <a:srgbClr val="FF4B4B"/>
                </a:solidFill>
                <a:latin typeface="Monaco" pitchFamily="2" charset="0"/>
                <a:cs typeface="Modak" pitchFamily="2" charset="0"/>
              </a:rPr>
              <a:t>/Users/</a:t>
            </a:r>
            <a:r>
              <a:rPr lang="en" sz="1300" dirty="0" err="1">
                <a:solidFill>
                  <a:srgbClr val="FF4B4B"/>
                </a:solidFill>
                <a:latin typeface="Monaco" pitchFamily="2" charset="0"/>
                <a:cs typeface="Modak" pitchFamily="2" charset="0"/>
              </a:rPr>
              <a:t>aromanov</a:t>
            </a:r>
            <a:r>
              <a:rPr lang="en" sz="1300" dirty="0">
                <a:solidFill>
                  <a:srgbClr val="FF4B4B"/>
                </a:solidFill>
                <a:latin typeface="Monaco" pitchFamily="2" charset="0"/>
                <a:cs typeface="Modak" pitchFamily="2" charset="0"/>
              </a:rPr>
              <a:t>/Develop/Projects/contract-tests/</a:t>
            </a:r>
            <a:r>
              <a:rPr lang="en" sz="1300" dirty="0" err="1">
                <a:solidFill>
                  <a:srgbClr val="FF4B4B"/>
                </a:solidFill>
                <a:latin typeface="Monaco" pitchFamily="2" charset="0"/>
                <a:cs typeface="Modak" pitchFamily="2" charset="0"/>
              </a:rPr>
              <a:t>scc</a:t>
            </a:r>
            <a:r>
              <a:rPr lang="en" sz="1300" dirty="0">
                <a:solidFill>
                  <a:srgbClr val="FF4B4B"/>
                </a:solidFill>
                <a:latin typeface="Monaco" pitchFamily="2" charset="0"/>
                <a:cs typeface="Modak" pitchFamily="2" charset="0"/>
              </a:rPr>
              <a:t>-warehouse/build/generated-test-sources/</a:t>
            </a:r>
            <a:r>
              <a:rPr lang="en" sz="1300" dirty="0" err="1">
                <a:solidFill>
                  <a:srgbClr val="FF4B4B"/>
                </a:solidFill>
                <a:latin typeface="Monaco" pitchFamily="2" charset="0"/>
                <a:cs typeface="Modak" pitchFamily="2" charset="0"/>
              </a:rPr>
              <a:t>contractTest</a:t>
            </a:r>
            <a:r>
              <a:rPr lang="en" sz="1300" dirty="0">
                <a:solidFill>
                  <a:srgbClr val="FF4B4B"/>
                </a:solidFill>
                <a:latin typeface="Monaco" pitchFamily="2" charset="0"/>
                <a:cs typeface="Modak" pitchFamily="2" charset="0"/>
              </a:rPr>
              <a:t>/java/</a:t>
            </a:r>
            <a:r>
              <a:rPr lang="en" sz="1300" dirty="0" err="1">
                <a:solidFill>
                  <a:srgbClr val="FF4B4B"/>
                </a:solidFill>
                <a:latin typeface="Monaco" pitchFamily="2" charset="0"/>
                <a:cs typeface="Modak" pitchFamily="2" charset="0"/>
              </a:rPr>
              <a:t>ru</a:t>
            </a:r>
            <a:r>
              <a:rPr lang="en" sz="1300" dirty="0">
                <a:solidFill>
                  <a:srgbClr val="FF4B4B"/>
                </a:solidFill>
                <a:latin typeface="Monaco" pitchFamily="2" charset="0"/>
                <a:cs typeface="Modak" pitchFamily="2" charset="0"/>
              </a:rPr>
              <a:t>/</a:t>
            </a:r>
            <a:r>
              <a:rPr lang="en" sz="1300" dirty="0" err="1">
                <a:solidFill>
                  <a:srgbClr val="FF4B4B"/>
                </a:solidFill>
                <a:latin typeface="Monaco" pitchFamily="2" charset="0"/>
                <a:cs typeface="Modak" pitchFamily="2" charset="0"/>
              </a:rPr>
              <a:t>romanow</a:t>
            </a:r>
            <a:r>
              <a:rPr lang="en" sz="1300" dirty="0">
                <a:solidFill>
                  <a:srgbClr val="FF4B4B"/>
                </a:solidFill>
                <a:latin typeface="Monaco" pitchFamily="2" charset="0"/>
                <a:cs typeface="Modak" pitchFamily="2" charset="0"/>
              </a:rPr>
              <a:t>/warehouse/web/StateTest.java:54: error: ')' expected</a:t>
            </a:r>
          </a:p>
          <a:p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2021-09-24T22:33:43.327+0300 [ERROR] [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system.err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]                       </a:t>
            </a:r>
            <a:r>
              <a:rPr lang="en" sz="1300" dirty="0" err="1">
                <a:solidFill>
                  <a:srgbClr val="FF4B4B"/>
                </a:solidFill>
                <a:latin typeface="Monaco" pitchFamily="2" charset="0"/>
                <a:cs typeface="Modak" pitchFamily="2" charset="0"/>
              </a:rPr>
              <a:t>assertThatJson</a:t>
            </a:r>
            <a:r>
              <a:rPr lang="en" sz="1300" dirty="0">
                <a:solidFill>
                  <a:srgbClr val="FF4B4B"/>
                </a:solidFill>
                <a:latin typeface="Monaco" pitchFamily="2" charset="0"/>
                <a:cs typeface="Modak" pitchFamily="2" charset="0"/>
              </a:rPr>
              <a:t>(</a:t>
            </a:r>
            <a:r>
              <a:rPr lang="en" sz="1300" dirty="0" err="1">
                <a:solidFill>
                  <a:srgbClr val="FF4B4B"/>
                </a:solidFill>
                <a:latin typeface="Monaco" pitchFamily="2" charset="0"/>
                <a:cs typeface="Modak" pitchFamily="2" charset="0"/>
              </a:rPr>
              <a:t>parsedJson</a:t>
            </a:r>
            <a:r>
              <a:rPr lang="en" sz="1300" dirty="0">
                <a:solidFill>
                  <a:srgbClr val="FF4B4B"/>
                </a:solidFill>
                <a:latin typeface="Monaco" pitchFamily="2" charset="0"/>
                <a:cs typeface="Modak" pitchFamily="2" charset="0"/>
              </a:rPr>
              <a:t>).array().</a:t>
            </a:r>
            <a:r>
              <a:rPr lang="en" sz="1300" dirty="0" err="1">
                <a:solidFill>
                  <a:srgbClr val="FF4B4B"/>
                </a:solidFill>
                <a:latin typeface="Monaco" pitchFamily="2" charset="0"/>
                <a:cs typeface="Modak" pitchFamily="2" charset="0"/>
              </a:rPr>
              <a:t>arrayField</a:t>
            </a:r>
            <a:r>
              <a:rPr lang="en" sz="1300" dirty="0">
                <a:solidFill>
                  <a:srgbClr val="FF4B4B"/>
                </a:solidFill>
                <a:latin typeface="Monaco" pitchFamily="2" charset="0"/>
                <a:cs typeface="Modak" pitchFamily="2" charset="0"/>
              </a:rPr>
              <a:t>().contains((</a:t>
            </a:r>
            <a:r>
              <a:rPr lang="en" sz="1300" dirty="0" err="1">
                <a:solidFill>
                  <a:srgbClr val="FF4B4B"/>
                </a:solidFill>
                <a:latin typeface="Monaco" pitchFamily="2" charset="0"/>
                <a:cs typeface="Modak" pitchFamily="2" charset="0"/>
              </a:rPr>
              <a:t>orderUid</a:t>
            </a:r>
            <a:r>
              <a:rPr lang="en" sz="1300" dirty="0">
                <a:solidFill>
                  <a:srgbClr val="FF4B4B"/>
                </a:solidFill>
                <a:latin typeface="Monaco" pitchFamily="2" charset="0"/>
                <a:cs typeface="Modak" pitchFamily="2" charset="0"/>
              </a:rPr>
              <a:t>, 3affedc8-7338-4f5c-9462-b3579ec84652)).value();</a:t>
            </a:r>
          </a:p>
          <a:p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2021-09-24T22:33:43.328+0300 [ERROR] [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system.err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]               </a:t>
            </a:r>
          </a:p>
          <a:p>
            <a:endParaRPr lang="en" sz="1300" dirty="0">
              <a:solidFill>
                <a:schemeClr val="bg1"/>
              </a:solidFill>
              <a:latin typeface="Monaco" pitchFamily="2" charset="0"/>
              <a:cs typeface="Modak" pitchFamily="2" charset="0"/>
            </a:endParaRPr>
          </a:p>
          <a:p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.....</a:t>
            </a:r>
          </a:p>
          <a:p>
            <a:endParaRPr lang="en" sz="1300" dirty="0">
              <a:solidFill>
                <a:schemeClr val="bg1"/>
              </a:solidFill>
              <a:latin typeface="Monaco" pitchFamily="2" charset="0"/>
              <a:cs typeface="Modak" pitchFamily="2" charset="0"/>
            </a:endParaRPr>
          </a:p>
          <a:p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See https://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docs.gradle.org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/7.1/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userguide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command_line_interface.html#sec:command_line_warnings</a:t>
            </a:r>
            <a:endParaRPr lang="en" sz="13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2021-09-24T22:33:43.377+0300 [ERROR] [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org.gradle.internal.buildevents.BuildResultLogger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] </a:t>
            </a:r>
          </a:p>
          <a:p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2021-09-24T22:33:43.377+0300 [ERROR] [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org.gradle.internal.buildevents.BuildResultLogger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] BUILD FAILED in 15s</a:t>
            </a:r>
            <a:endParaRPr lang="en" sz="1300" dirty="0">
              <a:solidFill>
                <a:schemeClr val="bg1"/>
              </a:solidFill>
              <a:latin typeface="Monaco" pitchFamily="2" charset="0"/>
              <a:cs typeface="Moda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53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44500"/>
            <a:ext cx="10293791" cy="879475"/>
          </a:xfrm>
        </p:spPr>
        <p:txBody>
          <a:bodyPr/>
          <a:lstStyle/>
          <a:p>
            <a:r>
              <a:rPr lang="ru-RU" dirty="0"/>
              <a:t>ПРОБЛЕМЫ С ВЕРСИЕЙ </a:t>
            </a:r>
            <a:r>
              <a:rPr lang="en-US" dirty="0"/>
              <a:t>KOTLIN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</p:spPr>
        <p:txBody>
          <a:bodyPr/>
          <a:lstStyle/>
          <a:p>
            <a:fld id="{B6F15528-21DE-4FAA-801E-634DDDAF4B2B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9A1C5-B1D2-584A-8379-795A784852E2}"/>
              </a:ext>
            </a:extLst>
          </p:cNvPr>
          <p:cNvSpPr txBox="1"/>
          <p:nvPr/>
        </p:nvSpPr>
        <p:spPr>
          <a:xfrm>
            <a:off x="515939" y="1419643"/>
            <a:ext cx="11168062" cy="4401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" sz="1300" dirty="0" err="1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aromanov@aromanov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 ~/D/P/c/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scc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-warehouse (master) [1]&gt; ./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gradlew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 clean 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contractTest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 --debug</a:t>
            </a:r>
          </a:p>
          <a:p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2021-09-24T22:32:47.456+0300 [INFO] [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org.gradle.internal.nativeintegration.services.NativeServices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] Initialized native services in: /Users/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aromanov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/.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gradle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/native</a:t>
            </a:r>
          </a:p>
          <a:p>
            <a:endParaRPr lang="en-US" sz="1300" dirty="0">
              <a:solidFill>
                <a:schemeClr val="bg1"/>
              </a:solidFill>
              <a:latin typeface="Monaco" pitchFamily="2" charset="0"/>
              <a:cs typeface="Modak" pitchFamily="2" charset="0"/>
            </a:endParaRPr>
          </a:p>
          <a:p>
            <a:r>
              <a:rPr lang="en-US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..... ~10</a:t>
            </a:r>
            <a:r>
              <a:rPr lang="ru-RU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к строк после</a:t>
            </a:r>
          </a:p>
          <a:p>
            <a:endParaRPr lang="en-US" sz="1300" dirty="0">
              <a:solidFill>
                <a:schemeClr val="bg1"/>
              </a:solidFill>
              <a:latin typeface="Monaco" pitchFamily="2" charset="0"/>
              <a:cs typeface="Modak" pitchFamily="2" charset="0"/>
            </a:endParaRPr>
          </a:p>
          <a:p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2021-09-24T21:46:14.966+0300 [DEBUG] [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org.gradle.api.Task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] Exception in thread "main" </a:t>
            </a:r>
            <a:r>
              <a:rPr lang="en" sz="1300" dirty="0" err="1">
                <a:solidFill>
                  <a:srgbClr val="FF4B4B"/>
                </a:solidFill>
                <a:latin typeface="Monaco" pitchFamily="2" charset="0"/>
              </a:rPr>
              <a:t>java.lang.NoSuchMethodError</a:t>
            </a:r>
            <a:r>
              <a:rPr lang="en" sz="1300" dirty="0">
                <a:solidFill>
                  <a:srgbClr val="FF4B4B"/>
                </a:solidFill>
                <a:latin typeface="Monaco" pitchFamily="2" charset="0"/>
              </a:rPr>
              <a:t>: 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org.jetbrains.kotlin.cli.jvm.compiler.TopDownAnalyzerFacadeForJVM.createContainer$default(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Lorg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jetbrains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kotlin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/cli/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jvm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/compiler/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TopDownAnalyzerFacadeForJVM;Lorg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jetbrains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kotlin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/com/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intellij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openapi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/project/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Project;Ljava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/util/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Collection;Lorg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jetbrains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kotlin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/resolve/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BindingTrace;Lorg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jetbrains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kotlin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/config/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CompilerConfiguration;Lkotlin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jvm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/functions/Function1;Lkotlin/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jvm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/functions/Function2;Lorg/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jetbrains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kotlin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/resolve/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TargetEnvironment;Lorg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jetbrains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kotlin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/com/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intellij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/psi/search/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GlobalSearchScope;Ljava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/util/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List;Lorg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jetbrains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kotlin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/resolve/calls/tower/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ImplicitsExtensionsResolutionFilter;ILjava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/lang/Object;)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Lorg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jetbrains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kotlin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/container/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ComponentProvider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;</a:t>
            </a:r>
          </a:p>
          <a:p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        at 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o.j.k.scripting.compiler.plugin.repl.ReplCodeAnalyzerBase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.&lt;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init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&gt;(ReplCodeAnalyzer.kt:61)</a:t>
            </a:r>
          </a:p>
          <a:p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        at 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o.j.k.scripting.compiler.plugin.repl.ReplCodeAnalyzerBase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.&lt;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init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&gt;(ReplCodeAnalyzer.kt:45)</a:t>
            </a:r>
          </a:p>
          <a:p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        at 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o.j.k.scripting.compiler.plugin.repl.GenericReplCompilerState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.&lt;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init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&gt;(GenericCompilerState.kt:68)</a:t>
            </a:r>
          </a:p>
          <a:p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        at o.j.k.scripting.compiler.plugin.repl.GenericReplCompiler.createState(GenericReplCompiler.kt:50)</a:t>
            </a:r>
          </a:p>
          <a:p>
            <a:endParaRPr lang="en" sz="1300" dirty="0">
              <a:solidFill>
                <a:schemeClr val="bg1"/>
              </a:solidFill>
              <a:latin typeface="Monaco" pitchFamily="2" charset="0"/>
              <a:cs typeface="Modak" pitchFamily="2" charset="0"/>
            </a:endParaRPr>
          </a:p>
          <a:p>
            <a:r>
              <a:rPr lang="en" sz="1300" dirty="0">
                <a:solidFill>
                  <a:schemeClr val="bg1"/>
                </a:solidFill>
                <a:latin typeface="Monaco" pitchFamily="2" charset="0"/>
                <a:cs typeface="Modak" pitchFamily="2" charset="0"/>
              </a:rPr>
              <a:t>.....</a:t>
            </a:r>
          </a:p>
          <a:p>
            <a:endParaRPr lang="en" sz="13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2021-09-24T22:33:43.377+0300 [ERROR] [</a:t>
            </a:r>
            <a:r>
              <a:rPr lang="en" sz="1300" dirty="0" err="1">
                <a:solidFill>
                  <a:schemeClr val="bg1"/>
                </a:solidFill>
                <a:latin typeface="Monaco" pitchFamily="2" charset="0"/>
              </a:rPr>
              <a:t>org.gradle.internal.buildevents.BuildResultLogger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] BUILD FAILED in 15s</a:t>
            </a:r>
            <a:endParaRPr lang="en" sz="1300" dirty="0">
              <a:solidFill>
                <a:schemeClr val="bg1"/>
              </a:solidFill>
              <a:latin typeface="Monaco" pitchFamily="2" charset="0"/>
              <a:cs typeface="Moda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93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445132"/>
            <a:ext cx="9764596" cy="879068"/>
          </a:xfrm>
        </p:spPr>
        <p:txBody>
          <a:bodyPr/>
          <a:lstStyle/>
          <a:p>
            <a:r>
              <a:rPr lang="ru-RU" dirty="0"/>
              <a:t>ПРОБЛЕМЫ С ВЕРСИЕЙ </a:t>
            </a:r>
            <a:r>
              <a:rPr lang="en-US" dirty="0"/>
              <a:t>KOTLIN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9A1C5-B1D2-584A-8379-795A784852E2}"/>
              </a:ext>
            </a:extLst>
          </p:cNvPr>
          <p:cNvSpPr txBox="1"/>
          <p:nvPr/>
        </p:nvSpPr>
        <p:spPr>
          <a:xfrm>
            <a:off x="538279" y="1358888"/>
            <a:ext cx="10891520" cy="4832092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plugins {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latin typeface="Monaco" pitchFamily="2" charset="0"/>
              </a:rPr>
              <a:t>   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...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   id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"org.jetbrains.kotlin.jvm"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version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"1.5.10"</a:t>
            </a:r>
            <a:br>
              <a:rPr lang="en" sz="1400" dirty="0">
                <a:solidFill>
                  <a:srgbClr val="067D17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   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id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"org.jetbrains.kotlin.plugin.jpa"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version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"1.5.10"</a:t>
            </a:r>
            <a:br>
              <a:rPr lang="en" sz="1400" dirty="0">
                <a:solidFill>
                  <a:srgbClr val="067D17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   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id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"org.jetbrains.kotlin.plugin.spring"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version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"1.5.10"</a:t>
            </a:r>
            <a:br>
              <a:rPr lang="en" sz="1400" dirty="0">
                <a:solidFill>
                  <a:srgbClr val="067D17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   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id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"org.springframework.cloud.contract"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version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"3.0.3"</a:t>
            </a:r>
            <a:br>
              <a:rPr lang="en" sz="1400" dirty="0">
                <a:solidFill>
                  <a:srgbClr val="067D17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}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[compileKotlin, compileTestKotlin]*.kotlinOptions*.jvmTarget =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"11"</a:t>
            </a:r>
            <a:br>
              <a:rPr lang="en" sz="1400" dirty="0">
                <a:solidFill>
                  <a:srgbClr val="92D050"/>
                </a:solidFill>
                <a:latin typeface="Monaco" pitchFamily="2" charset="0"/>
              </a:rPr>
            </a:b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ext </a:t>
            </a:r>
            <a:r>
              <a:rPr lang="en" sz="1400" b="1" dirty="0">
                <a:solidFill>
                  <a:schemeClr val="bg1"/>
                </a:solidFill>
                <a:latin typeface="Monaco" pitchFamily="2" charset="0"/>
              </a:rPr>
              <a:t>{</a:t>
            </a:r>
            <a:br>
              <a:rPr lang="en" sz="1400" b="1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b="1" dirty="0">
                <a:solidFill>
                  <a:schemeClr val="bg1"/>
                </a:solidFill>
                <a:latin typeface="Monaco" pitchFamily="2" charset="0"/>
              </a:rPr>
              <a:t>   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springCloudVersion =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"3.0.3"</a:t>
            </a:r>
            <a:br>
              <a:rPr lang="en" sz="1400" dirty="0">
                <a:solidFill>
                  <a:srgbClr val="067D17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   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kotlinVersion =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"1.5.10"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b="1" dirty="0">
                <a:solidFill>
                  <a:schemeClr val="bg1"/>
                </a:solidFill>
                <a:latin typeface="Monaco" pitchFamily="2" charset="0"/>
              </a:rPr>
              <a:t>}</a:t>
            </a:r>
            <a:br>
              <a:rPr lang="en" sz="1400" b="1" dirty="0">
                <a:solidFill>
                  <a:schemeClr val="bg1"/>
                </a:solidFill>
                <a:latin typeface="Monaco" pitchFamily="2" charset="0"/>
              </a:rPr>
            </a:br>
            <a:br>
              <a:rPr lang="en" sz="1400" b="1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dependencies {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   ...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   testImplementation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"org.springframework.boot:spring-boot-starter-test"</a:t>
            </a:r>
            <a:br>
              <a:rPr lang="en" sz="1400" dirty="0">
                <a:solidFill>
                  <a:srgbClr val="92D050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   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testImplementation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"org.springframework.cloud:spring-cloud-contract-spec"</a:t>
            </a:r>
            <a:br>
              <a:rPr lang="en" sz="1400" dirty="0">
                <a:solidFill>
                  <a:srgbClr val="92D050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   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testImplementation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"org.springframework.cloud:spring-cloud-contract-spec-kotlin"</a:t>
            </a:r>
            <a:br>
              <a:rPr lang="en" sz="1400" dirty="0">
                <a:solidFill>
                  <a:srgbClr val="92D050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   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testImplementation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"org.jetbrains.kotlin:kotlin-scripting-compiler-embeddable: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$kotlinVersion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</a:t>
            </a:r>
            <a:br>
              <a:rPr lang="en" sz="1400" dirty="0">
                <a:solidFill>
                  <a:srgbClr val="067D17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}</a:t>
            </a:r>
            <a:endParaRPr lang="en" sz="1400" dirty="0">
              <a:solidFill>
                <a:schemeClr val="bg1"/>
              </a:solidFill>
              <a:latin typeface="Monaco" pitchFamily="2" charset="0"/>
              <a:cs typeface="Modak" pitchFamily="2" charset="0"/>
            </a:endParaRPr>
          </a:p>
        </p:txBody>
      </p:sp>
      <p:sp>
        <p:nvSpPr>
          <p:cNvPr id="9" name="Прямоугольник: скругленные углы 6">
            <a:extLst>
              <a:ext uri="{FF2B5EF4-FFF2-40B4-BE49-F238E27FC236}">
                <a16:creationId xmlns:a16="http://schemas.microsoft.com/office/drawing/2014/main" id="{D63D0C8F-71B9-4F7A-99B4-0B7A73B9EBA2}"/>
              </a:ext>
            </a:extLst>
          </p:cNvPr>
          <p:cNvSpPr/>
          <p:nvPr/>
        </p:nvSpPr>
        <p:spPr>
          <a:xfrm>
            <a:off x="952500" y="5668397"/>
            <a:ext cx="10052049" cy="217488"/>
          </a:xfrm>
          <a:prstGeom prst="roundRect">
            <a:avLst>
              <a:gd name="adj" fmla="val 817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36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44500"/>
            <a:ext cx="9957480" cy="879475"/>
          </a:xfrm>
        </p:spPr>
        <p:txBody>
          <a:bodyPr/>
          <a:lstStyle/>
          <a:p>
            <a:r>
              <a:rPr lang="ru-RU" dirty="0"/>
              <a:t>ССЫЛКА НА ОБЪЕКТЫ ЗАПРОСА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</p:spPr>
        <p:txBody>
          <a:bodyPr/>
          <a:lstStyle/>
          <a:p>
            <a:fld id="{B6F15528-21DE-4FAA-801E-634DDDAF4B2B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FEE4B-5E90-4B8A-8DC8-8005899EB12B}"/>
              </a:ext>
            </a:extLst>
          </p:cNvPr>
          <p:cNvSpPr txBox="1"/>
          <p:nvPr/>
        </p:nvSpPr>
        <p:spPr>
          <a:xfrm>
            <a:off x="515938" y="1393927"/>
            <a:ext cx="11160125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contract </a:t>
            </a:r>
            <a:r>
              <a:rPr lang="en" sz="1400" b="1" dirty="0">
                <a:solidFill>
                  <a:schemeClr val="bg1"/>
                </a:solidFill>
                <a:latin typeface="Monaco" pitchFamily="2" charset="0"/>
              </a:rPr>
              <a:t>{</a:t>
            </a:r>
            <a:br>
              <a:rPr lang="en" sz="1400" b="1" dirty="0">
                <a:latin typeface="Monaco" pitchFamily="2" charset="0"/>
              </a:rPr>
            </a:br>
            <a:r>
              <a:rPr lang="en" sz="1400" b="1" dirty="0">
                <a:latin typeface="Monaco" pitchFamily="2" charset="0"/>
              </a:rPr>
              <a:t>   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description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=</a:t>
            </a:r>
            <a:r>
              <a:rPr lang="en" sz="1400" dirty="0">
                <a:latin typeface="Monaco" pitchFamily="2" charset="0"/>
              </a:rPr>
              <a:t>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"Take items (create </a:t>
            </a:r>
            <a:r>
              <a:rPr lang="en" sz="1400" dirty="0" err="1">
                <a:solidFill>
                  <a:srgbClr val="92D050"/>
                </a:solidFill>
                <a:latin typeface="Monaco" pitchFamily="2" charset="0"/>
              </a:rPr>
              <a:t>OrderItem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 and decrement available items count)"</a:t>
            </a:r>
            <a:br>
              <a:rPr lang="en" sz="1400" dirty="0">
                <a:solidFill>
                  <a:srgbClr val="067D17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   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request </a:t>
            </a:r>
            <a:r>
              <a:rPr lang="en" sz="1400" b="1" dirty="0">
                <a:solidFill>
                  <a:schemeClr val="bg1"/>
                </a:solidFill>
                <a:latin typeface="Monaco" pitchFamily="2" charset="0"/>
              </a:rPr>
              <a:t>{</a:t>
            </a:r>
            <a:br>
              <a:rPr lang="en" sz="1400" b="1" dirty="0">
                <a:latin typeface="Monaco" pitchFamily="2" charset="0"/>
              </a:rPr>
            </a:br>
            <a:r>
              <a:rPr lang="en" sz="1400" b="1" dirty="0">
                <a:latin typeface="Monaco" pitchFamily="2" charset="0"/>
              </a:rPr>
              <a:t>        </a:t>
            </a:r>
            <a:r>
              <a:rPr lang="en" sz="1400" dirty="0" err="1">
                <a:solidFill>
                  <a:srgbClr val="D59AFF"/>
                </a:solidFill>
                <a:latin typeface="Monaco" pitchFamily="2" charset="0"/>
              </a:rPr>
              <a:t>url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=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url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"/</a:t>
            </a:r>
            <a:r>
              <a:rPr lang="en" sz="1400" dirty="0" err="1">
                <a:solidFill>
                  <a:srgbClr val="92D050"/>
                </a:solidFill>
                <a:latin typeface="Monaco" pitchFamily="2" charset="0"/>
              </a:rPr>
              <a:t>api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/v1/items/</a:t>
            </a:r>
            <a:r>
              <a:rPr lang="en" sz="1400" dirty="0">
                <a:solidFill>
                  <a:schemeClr val="tx2"/>
                </a:solidFill>
                <a:latin typeface="Monaco" pitchFamily="2" charset="0"/>
              </a:rPr>
              <a:t>$</a:t>
            </a:r>
            <a:r>
              <a:rPr lang="en" sz="1400" dirty="0" err="1">
                <a:solidFill>
                  <a:srgbClr val="D59AFF"/>
                </a:solidFill>
                <a:latin typeface="Monaco" pitchFamily="2" charset="0"/>
              </a:rPr>
              <a:t>orderUid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/take"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)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latin typeface="Monaco" pitchFamily="2" charset="0"/>
              </a:rPr>
              <a:t>       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method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=</a:t>
            </a:r>
            <a:r>
              <a:rPr lang="en" sz="1400" dirty="0">
                <a:latin typeface="Monaco" pitchFamily="2" charset="0"/>
              </a:rPr>
              <a:t>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POST</a:t>
            </a:r>
            <a:br>
              <a:rPr lang="en" sz="1400" dirty="0">
                <a:solidFill>
                  <a:srgbClr val="871094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       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headers </a:t>
            </a:r>
            <a:r>
              <a:rPr lang="en" sz="1400" b="1" dirty="0">
                <a:solidFill>
                  <a:schemeClr val="bg1"/>
                </a:solidFill>
                <a:latin typeface="Monaco" pitchFamily="2" charset="0"/>
              </a:rPr>
              <a:t>{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header(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CONTENT_TYPE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,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 APPLICATION_JSON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) </a:t>
            </a:r>
            <a:r>
              <a:rPr lang="en" sz="1400" b="1" dirty="0">
                <a:solidFill>
                  <a:schemeClr val="bg1"/>
                </a:solidFill>
                <a:latin typeface="Monaco" pitchFamily="2" charset="0"/>
              </a:rPr>
              <a:t>}</a:t>
            </a:r>
            <a:br>
              <a:rPr lang="en" sz="1400" b="1" dirty="0">
                <a:latin typeface="Monaco" pitchFamily="2" charset="0"/>
              </a:rPr>
            </a:br>
            <a:r>
              <a:rPr lang="en" sz="1400" b="1" dirty="0">
                <a:latin typeface="Monaco" pitchFamily="2" charset="0"/>
              </a:rPr>
              <a:t>       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body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= body(</a:t>
            </a:r>
            <a:r>
              <a:rPr lang="en" sz="1400" i="1" dirty="0" err="1">
                <a:solidFill>
                  <a:schemeClr val="accent4"/>
                </a:solidFill>
                <a:latin typeface="Monaco" pitchFamily="2" charset="0"/>
              </a:rPr>
              <a:t>mapOf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(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</a:t>
            </a:r>
            <a:r>
              <a:rPr lang="en" sz="1400" dirty="0" err="1">
                <a:solidFill>
                  <a:srgbClr val="92D050"/>
                </a:solidFill>
                <a:latin typeface="Monaco" pitchFamily="2" charset="0"/>
              </a:rPr>
              <a:t>itemsUid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 </a:t>
            </a:r>
            <a:r>
              <a:rPr lang="en" sz="1400" i="1" dirty="0">
                <a:solidFill>
                  <a:schemeClr val="accent4"/>
                </a:solidFill>
                <a:latin typeface="Monaco" pitchFamily="2" charset="0"/>
              </a:rPr>
              <a:t>to </a:t>
            </a:r>
            <a:r>
              <a:rPr lang="en" sz="1400" i="1" dirty="0" err="1">
                <a:solidFill>
                  <a:schemeClr val="accent4"/>
                </a:solidFill>
                <a:latin typeface="Monaco" pitchFamily="2" charset="0"/>
              </a:rPr>
              <a:t>listOf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(</a:t>
            </a:r>
            <a:r>
              <a:rPr lang="en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aco" pitchFamily="2" charset="0"/>
              </a:rPr>
              <a:t>legoTechnic42082ItemUid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,</a:t>
            </a:r>
            <a:r>
              <a:rPr lang="en" sz="1400" dirty="0">
                <a:latin typeface="Monaco" pitchFamily="2" charset="0"/>
              </a:rPr>
              <a:t>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legoTechnic42115ItemUid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)))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latin typeface="Monaco" pitchFamily="2" charset="0"/>
              </a:rPr>
              <a:t>    </a:t>
            </a:r>
            <a:r>
              <a:rPr lang="en" sz="1400" b="1" dirty="0">
                <a:solidFill>
                  <a:schemeClr val="bg1"/>
                </a:solidFill>
                <a:latin typeface="Monaco" pitchFamily="2" charset="0"/>
              </a:rPr>
              <a:t>}</a:t>
            </a:r>
            <a:br>
              <a:rPr lang="en" sz="1400" b="1" dirty="0">
                <a:latin typeface="Monaco" pitchFamily="2" charset="0"/>
              </a:rPr>
            </a:br>
            <a:r>
              <a:rPr lang="en" sz="1400" b="1" dirty="0">
                <a:latin typeface="Monaco" pitchFamily="2" charset="0"/>
              </a:rPr>
              <a:t>   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response </a:t>
            </a:r>
            <a:r>
              <a:rPr lang="en" sz="1400" b="1" dirty="0">
                <a:solidFill>
                  <a:schemeClr val="bg1"/>
                </a:solidFill>
                <a:latin typeface="Monaco" pitchFamily="2" charset="0"/>
              </a:rPr>
              <a:t>{</a:t>
            </a:r>
            <a:br>
              <a:rPr lang="en" sz="1400" b="1" dirty="0">
                <a:latin typeface="Monaco" pitchFamily="2" charset="0"/>
              </a:rPr>
            </a:br>
            <a:r>
              <a:rPr lang="en" sz="1400" b="1" dirty="0">
                <a:latin typeface="Monaco" pitchFamily="2" charset="0"/>
              </a:rPr>
              <a:t>       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status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=</a:t>
            </a:r>
            <a:r>
              <a:rPr lang="en" sz="1400" dirty="0">
                <a:latin typeface="Monaco" pitchFamily="2" charset="0"/>
              </a:rPr>
              <a:t>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CREATED</a:t>
            </a:r>
            <a:br>
              <a:rPr lang="en" sz="1400" dirty="0">
                <a:solidFill>
                  <a:srgbClr val="871094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       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headers </a:t>
            </a:r>
            <a:r>
              <a:rPr lang="en" sz="1400" b="1" dirty="0">
                <a:solidFill>
                  <a:schemeClr val="bg1"/>
                </a:solidFill>
                <a:latin typeface="Monaco" pitchFamily="2" charset="0"/>
              </a:rPr>
              <a:t>{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header(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CONTENT_TYPE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,</a:t>
            </a:r>
            <a:r>
              <a:rPr lang="en" sz="1400" dirty="0">
                <a:latin typeface="Monaco" pitchFamily="2" charset="0"/>
              </a:rPr>
              <a:t>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APPLICATION_JSON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) </a:t>
            </a:r>
            <a:r>
              <a:rPr lang="en" sz="1400" b="1" dirty="0">
                <a:solidFill>
                  <a:schemeClr val="bg1"/>
                </a:solidFill>
                <a:latin typeface="Monaco" pitchFamily="2" charset="0"/>
              </a:rPr>
              <a:t>}</a:t>
            </a:r>
            <a:br>
              <a:rPr lang="en" sz="1400" b="1" dirty="0">
                <a:latin typeface="Monaco" pitchFamily="2" charset="0"/>
              </a:rPr>
            </a:br>
            <a:r>
              <a:rPr lang="en" sz="1400" b="1" dirty="0">
                <a:latin typeface="Monaco" pitchFamily="2" charset="0"/>
              </a:rPr>
              <a:t>        </a:t>
            </a:r>
            <a:r>
              <a:rPr lang="en" sz="1400" dirty="0">
                <a:solidFill>
                  <a:srgbClr val="D59AFF"/>
                </a:solidFill>
                <a:latin typeface="Monaco" pitchFamily="2" charset="0"/>
              </a:rPr>
              <a:t>body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= body(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latin typeface="Monaco" pitchFamily="2" charset="0"/>
              </a:rPr>
              <a:t>            </a:t>
            </a:r>
            <a:r>
              <a:rPr lang="en" sz="1400" i="1" dirty="0" err="1">
                <a:solidFill>
                  <a:schemeClr val="accent4"/>
                </a:solidFill>
                <a:latin typeface="Monaco" pitchFamily="2" charset="0"/>
              </a:rPr>
              <a:t>mapOf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(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latin typeface="Monaco" pitchFamily="2" charset="0"/>
              </a:rPr>
              <a:t>               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</a:t>
            </a:r>
            <a:r>
              <a:rPr lang="en" sz="1400" dirty="0" err="1">
                <a:solidFill>
                  <a:srgbClr val="92D050"/>
                </a:solidFill>
                <a:latin typeface="Monaco" pitchFamily="2" charset="0"/>
              </a:rPr>
              <a:t>orderUid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 </a:t>
            </a:r>
            <a:r>
              <a:rPr lang="en" sz="1400" i="1" dirty="0">
                <a:solidFill>
                  <a:schemeClr val="accent4"/>
                </a:solidFill>
                <a:latin typeface="Monaco" pitchFamily="2" charset="0"/>
              </a:rPr>
              <a:t>to</a:t>
            </a:r>
            <a:r>
              <a:rPr lang="en" sz="1400" i="1" dirty="0">
                <a:solidFill>
                  <a:srgbClr val="00D1F2"/>
                </a:solidFill>
                <a:latin typeface="Monaco" pitchFamily="2" charset="0"/>
              </a:rPr>
              <a:t>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fromRequest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().path(</a:t>
            </a:r>
            <a:r>
              <a:rPr lang="en" sz="1400" dirty="0">
                <a:solidFill>
                  <a:srgbClr val="1750EB"/>
                </a:solidFill>
                <a:latin typeface="Monaco" pitchFamily="2" charset="0"/>
              </a:rPr>
              <a:t>3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),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latin typeface="Monaco" pitchFamily="2" charset="0"/>
              </a:rPr>
              <a:t>               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"state" </a:t>
            </a:r>
            <a:r>
              <a:rPr lang="en" sz="1400" i="1" dirty="0">
                <a:solidFill>
                  <a:schemeClr val="accent4"/>
                </a:solidFill>
                <a:latin typeface="Monaco" pitchFamily="2" charset="0"/>
              </a:rPr>
              <a:t>to</a:t>
            </a:r>
            <a:r>
              <a:rPr lang="en" sz="1400" i="1" dirty="0">
                <a:solidFill>
                  <a:srgbClr val="00D1F2"/>
                </a:solidFill>
                <a:latin typeface="Monaco" pitchFamily="2" charset="0"/>
              </a:rPr>
              <a:t>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"CREATED"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,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latin typeface="Monaco" pitchFamily="2" charset="0"/>
              </a:rPr>
              <a:t>                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"items" </a:t>
            </a:r>
            <a:r>
              <a:rPr lang="en" sz="1400" i="1" dirty="0">
                <a:solidFill>
                  <a:schemeClr val="accent4"/>
                </a:solidFill>
                <a:latin typeface="Monaco" pitchFamily="2" charset="0"/>
              </a:rPr>
              <a:t>to</a:t>
            </a:r>
            <a:r>
              <a:rPr lang="en" sz="1400" i="1" dirty="0">
                <a:solidFill>
                  <a:srgbClr val="00D1F2"/>
                </a:solidFill>
                <a:latin typeface="Monaco" pitchFamily="2" charset="0"/>
              </a:rPr>
              <a:t>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fromRequest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().body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("$.</a:t>
            </a:r>
            <a:r>
              <a:rPr lang="en" sz="1400" dirty="0" err="1">
                <a:solidFill>
                  <a:srgbClr val="92D050"/>
                </a:solidFill>
                <a:latin typeface="Monaco" pitchFamily="2" charset="0"/>
              </a:rPr>
              <a:t>itemsUid</a:t>
            </a:r>
            <a:r>
              <a:rPr lang="en" sz="1400" dirty="0">
                <a:solidFill>
                  <a:srgbClr val="92D050"/>
                </a:solidFill>
                <a:latin typeface="Monaco" pitchFamily="2" charset="0"/>
              </a:rPr>
              <a:t>"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)</a:t>
            </a:r>
            <a:br>
              <a:rPr lang="en" sz="1400" dirty="0">
                <a:latin typeface="Monaco" pitchFamily="2" charset="0"/>
              </a:rPr>
            </a:br>
            <a:r>
              <a:rPr lang="en" sz="1400" dirty="0">
                <a:latin typeface="Monaco" pitchFamily="2" charset="0"/>
              </a:rPr>
              <a:t>           </a:t>
            </a: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)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       )</a:t>
            </a:r>
            <a:br>
              <a:rPr lang="en" sz="140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dirty="0">
                <a:solidFill>
                  <a:schemeClr val="bg1"/>
                </a:solidFill>
                <a:latin typeface="Monaco" pitchFamily="2" charset="0"/>
              </a:rPr>
              <a:t>    </a:t>
            </a:r>
            <a:r>
              <a:rPr lang="en" sz="1400" b="1" dirty="0">
                <a:solidFill>
                  <a:schemeClr val="bg1"/>
                </a:solidFill>
                <a:latin typeface="Monaco" pitchFamily="2" charset="0"/>
              </a:rPr>
              <a:t>}</a:t>
            </a:r>
            <a:br>
              <a:rPr lang="en" sz="1400" b="1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400" b="1" dirty="0">
                <a:solidFill>
                  <a:schemeClr val="bg1"/>
                </a:solidFill>
                <a:latin typeface="Monaco" pitchFamily="2" charset="0"/>
              </a:rPr>
              <a:t>}</a:t>
            </a:r>
            <a:endParaRPr lang="ru-RU" sz="1400" dirty="0">
              <a:solidFill>
                <a:schemeClr val="bg1"/>
              </a:solidFill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954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8" y="445132"/>
            <a:ext cx="10824059" cy="879068"/>
          </a:xfrm>
        </p:spPr>
        <p:txBody>
          <a:bodyPr/>
          <a:lstStyle/>
          <a:p>
            <a:r>
              <a:rPr lang="ru-RU" dirty="0"/>
              <a:t>ССЫЛКА НА ОБЪЕКТЫ ЗАПРОСА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</p:spPr>
        <p:txBody>
          <a:bodyPr/>
          <a:lstStyle/>
          <a:p>
            <a:fld id="{B6F15528-21DE-4FAA-801E-634DDDAF4B2B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9EB6E-C793-3B41-B126-30AF23BDF7A1}"/>
              </a:ext>
            </a:extLst>
          </p:cNvPr>
          <p:cNvSpPr txBox="1"/>
          <p:nvPr/>
        </p:nvSpPr>
        <p:spPr>
          <a:xfrm>
            <a:off x="531337" y="1401488"/>
            <a:ext cx="11132501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" sz="1350" dirty="0">
                <a:solidFill>
                  <a:schemeClr val="accent5"/>
                </a:solidFill>
                <a:latin typeface="Monaco" pitchFamily="2" charset="0"/>
              </a:rPr>
              <a:t> @Test</a:t>
            </a:r>
            <a:br>
              <a:rPr lang="en" sz="1350" dirty="0">
                <a:solidFill>
                  <a:srgbClr val="9E880D"/>
                </a:solidFill>
                <a:latin typeface="Monaco" pitchFamily="2" charset="0"/>
              </a:rPr>
            </a:br>
            <a:r>
              <a:rPr lang="en" sz="1350" dirty="0">
                <a:solidFill>
                  <a:srgbClr val="9E880D"/>
                </a:solidFill>
                <a:latin typeface="Monaco" pitchFamily="2" charset="0"/>
              </a:rPr>
              <a:t> </a:t>
            </a:r>
            <a:r>
              <a:rPr lang="en" sz="1350" dirty="0">
                <a:solidFill>
                  <a:schemeClr val="accent1"/>
                </a:solidFill>
                <a:latin typeface="Monaco" pitchFamily="2" charset="0"/>
              </a:rPr>
              <a:t>public void </a:t>
            </a:r>
            <a:r>
              <a:rPr lang="en" sz="1350" dirty="0">
                <a:solidFill>
                  <a:schemeClr val="accent4"/>
                </a:solidFill>
                <a:latin typeface="Monaco" pitchFamily="2" charset="0"/>
              </a:rPr>
              <a:t>validate_takeItemsSuccess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() {</a:t>
            </a:r>
            <a:br>
              <a:rPr lang="en" sz="1350" dirty="0">
                <a:latin typeface="Monaco" pitchFamily="2" charset="0"/>
              </a:rPr>
            </a:br>
            <a:r>
              <a:rPr lang="en" sz="1350" dirty="0">
                <a:solidFill>
                  <a:schemeClr val="bg1">
                    <a:lumMod val="65000"/>
                  </a:schemeClr>
                </a:solidFill>
                <a:latin typeface="Monaco" pitchFamily="2" charset="0"/>
              </a:rPr>
              <a:t>     </a:t>
            </a:r>
            <a:r>
              <a:rPr lang="en" sz="1350" i="1" dirty="0">
                <a:solidFill>
                  <a:schemeClr val="bg1">
                    <a:lumMod val="65000"/>
                  </a:schemeClr>
                </a:solidFill>
                <a:latin typeface="Monaco" pitchFamily="2" charset="0"/>
              </a:rPr>
              <a:t>// given:</a:t>
            </a:r>
            <a:br>
              <a:rPr lang="en" sz="1350" i="1" dirty="0">
                <a:solidFill>
                  <a:srgbClr val="8C8C8C"/>
                </a:solidFill>
                <a:latin typeface="Monaco" pitchFamily="2" charset="0"/>
              </a:rPr>
            </a:br>
            <a:r>
              <a:rPr lang="en" sz="1350" i="1" dirty="0">
                <a:solidFill>
                  <a:srgbClr val="8C8C8C"/>
                </a:solidFill>
                <a:latin typeface="Monaco" pitchFamily="2" charset="0"/>
              </a:rPr>
              <a:t>     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MockMvcRequestSpecification request = </a:t>
            </a:r>
            <a:r>
              <a:rPr lang="en" sz="1350" i="1" dirty="0">
                <a:solidFill>
                  <a:schemeClr val="bg1"/>
                </a:solidFill>
                <a:latin typeface="Monaco" pitchFamily="2" charset="0"/>
              </a:rPr>
              <a:t>given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()</a:t>
            </a:r>
            <a:br>
              <a:rPr lang="en" sz="1350" dirty="0">
                <a:latin typeface="Monaco" pitchFamily="2" charset="0"/>
              </a:rPr>
            </a:br>
            <a:r>
              <a:rPr lang="en" sz="1350" dirty="0">
                <a:latin typeface="Monaco" pitchFamily="2" charset="0"/>
              </a:rPr>
              <a:t>             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.header(</a:t>
            </a:r>
            <a:r>
              <a:rPr lang="en" sz="1350" dirty="0">
                <a:solidFill>
                  <a:srgbClr val="92D050"/>
                </a:solidFill>
                <a:latin typeface="Monaco" pitchFamily="2" charset="0"/>
              </a:rPr>
              <a:t>"Content-Type"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,</a:t>
            </a:r>
            <a:r>
              <a:rPr lang="en" sz="1350" dirty="0">
                <a:solidFill>
                  <a:srgbClr val="92D050"/>
                </a:solidFill>
                <a:latin typeface="Monaco" pitchFamily="2" charset="0"/>
              </a:rPr>
              <a:t> "application/json"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)</a:t>
            </a:r>
            <a:br>
              <a:rPr lang="en" sz="1350" dirty="0">
                <a:latin typeface="Monaco" pitchFamily="2" charset="0"/>
              </a:rPr>
            </a:br>
            <a:r>
              <a:rPr lang="en" sz="1350" dirty="0">
                <a:latin typeface="Monaco" pitchFamily="2" charset="0"/>
              </a:rPr>
              <a:t>             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.body(</a:t>
            </a:r>
            <a:r>
              <a:rPr lang="en" sz="1350" dirty="0">
                <a:solidFill>
                  <a:srgbClr val="92D050"/>
                </a:solidFill>
                <a:latin typeface="Monaco" pitchFamily="2" charset="0"/>
              </a:rPr>
              <a:t>"{</a:t>
            </a:r>
            <a:r>
              <a:rPr lang="en" sz="1350" dirty="0">
                <a:solidFill>
                  <a:schemeClr val="accent1"/>
                </a:solidFill>
                <a:latin typeface="Monaco" pitchFamily="2" charset="0"/>
              </a:rPr>
              <a:t>\"</a:t>
            </a:r>
            <a:r>
              <a:rPr lang="en" sz="1350" dirty="0">
                <a:solidFill>
                  <a:srgbClr val="92D050"/>
                </a:solidFill>
                <a:latin typeface="Monaco" pitchFamily="2" charset="0"/>
              </a:rPr>
              <a:t>itemsUid</a:t>
            </a:r>
            <a:r>
              <a:rPr lang="en" sz="1350" dirty="0">
                <a:solidFill>
                  <a:schemeClr val="accent1"/>
                </a:solidFill>
                <a:latin typeface="Monaco" pitchFamily="2" charset="0"/>
              </a:rPr>
              <a:t>\"</a:t>
            </a:r>
            <a:r>
              <a:rPr lang="en" sz="1350" dirty="0">
                <a:solidFill>
                  <a:srgbClr val="92D050"/>
                </a:solidFill>
                <a:latin typeface="Monaco" pitchFamily="2" charset="0"/>
              </a:rPr>
              <a:t>:[</a:t>
            </a:r>
            <a:r>
              <a:rPr lang="en" sz="1350" dirty="0">
                <a:solidFill>
                  <a:schemeClr val="accent1"/>
                </a:solidFill>
                <a:latin typeface="Monaco" pitchFamily="2" charset="0"/>
              </a:rPr>
              <a:t>\"</a:t>
            </a:r>
            <a:r>
              <a:rPr lang="en" sz="1350" dirty="0">
                <a:solidFill>
                  <a:srgbClr val="92D050"/>
                </a:solidFill>
                <a:latin typeface="Monaco" pitchFamily="2" charset="0"/>
              </a:rPr>
              <a:t>667c15c8-09eb-4a53-8d4c-69ce70ba2ba9</a:t>
            </a:r>
            <a:r>
              <a:rPr lang="en" sz="1350" dirty="0">
                <a:solidFill>
                  <a:schemeClr val="accent1"/>
                </a:solidFill>
                <a:latin typeface="Monaco" pitchFamily="2" charset="0"/>
              </a:rPr>
              <a:t>\"</a:t>
            </a:r>
            <a:r>
              <a:rPr lang="en" sz="1350" dirty="0">
                <a:solidFill>
                  <a:srgbClr val="92D050"/>
                </a:solidFill>
                <a:latin typeface="Monaco" pitchFamily="2" charset="0"/>
              </a:rPr>
              <a:t>," 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+</a:t>
            </a:r>
            <a:br>
              <a:rPr lang="en" sz="1350" dirty="0">
                <a:latin typeface="Monaco" pitchFamily="2" charset="0"/>
              </a:rPr>
            </a:br>
            <a:r>
              <a:rPr lang="en" sz="1350" dirty="0">
                <a:latin typeface="Monaco" pitchFamily="2" charset="0"/>
              </a:rPr>
              <a:t>                     </a:t>
            </a:r>
            <a:r>
              <a:rPr lang="en" sz="1350" dirty="0">
                <a:solidFill>
                  <a:srgbClr val="92D050"/>
                </a:solidFill>
                <a:latin typeface="Monaco" pitchFamily="2" charset="0"/>
              </a:rPr>
              <a:t>"</a:t>
            </a:r>
            <a:r>
              <a:rPr lang="en" sz="1350" dirty="0">
                <a:solidFill>
                  <a:schemeClr val="accent1"/>
                </a:solidFill>
                <a:latin typeface="Monaco" pitchFamily="2" charset="0"/>
              </a:rPr>
              <a:t>\"</a:t>
            </a:r>
            <a:r>
              <a:rPr lang="en" sz="1350" dirty="0">
                <a:solidFill>
                  <a:srgbClr val="92D050"/>
                </a:solidFill>
                <a:latin typeface="Monaco" pitchFamily="2" charset="0"/>
              </a:rPr>
              <a:t>61b6fff3-6192-4488-8622-3bd6402ee49f</a:t>
            </a:r>
            <a:r>
              <a:rPr lang="en" sz="1350" dirty="0">
                <a:solidFill>
                  <a:schemeClr val="accent1"/>
                </a:solidFill>
                <a:latin typeface="Monaco" pitchFamily="2" charset="0"/>
              </a:rPr>
              <a:t>\"</a:t>
            </a:r>
            <a:r>
              <a:rPr lang="en" sz="1350" dirty="0">
                <a:solidFill>
                  <a:srgbClr val="92D050"/>
                </a:solidFill>
                <a:latin typeface="Monaco" pitchFamily="2" charset="0"/>
              </a:rPr>
              <a:t>]}"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);</a:t>
            </a:r>
            <a:br>
              <a:rPr lang="en" sz="1350" dirty="0">
                <a:latin typeface="Monaco" pitchFamily="2" charset="0"/>
              </a:rPr>
            </a:br>
            <a:br>
              <a:rPr lang="en" sz="1350" dirty="0">
                <a:latin typeface="Monaco" pitchFamily="2" charset="0"/>
              </a:rPr>
            </a:br>
            <a:r>
              <a:rPr lang="en" sz="1350" dirty="0">
                <a:latin typeface="Monaco" pitchFamily="2" charset="0"/>
              </a:rPr>
              <a:t>     </a:t>
            </a:r>
            <a:r>
              <a:rPr lang="en" sz="1350" i="1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// when:</a:t>
            </a:r>
            <a:br>
              <a:rPr lang="en" sz="1350" i="1" dirty="0">
                <a:solidFill>
                  <a:srgbClr val="8C8C8C"/>
                </a:solidFill>
                <a:latin typeface="Monaco" pitchFamily="2" charset="0"/>
              </a:rPr>
            </a:br>
            <a:r>
              <a:rPr lang="en" sz="1350" i="1" dirty="0">
                <a:solidFill>
                  <a:srgbClr val="8C8C8C"/>
                </a:solidFill>
                <a:latin typeface="Monaco" pitchFamily="2" charset="0"/>
              </a:rPr>
              <a:t>     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ResponseOptions response = </a:t>
            </a:r>
            <a:r>
              <a:rPr lang="en" sz="1350" i="1" dirty="0">
                <a:solidFill>
                  <a:schemeClr val="bg1"/>
                </a:solidFill>
                <a:latin typeface="Monaco" pitchFamily="2" charset="0"/>
              </a:rPr>
              <a:t>given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().spec(request)</a:t>
            </a:r>
            <a:br>
              <a:rPr lang="en" sz="1350" dirty="0">
                <a:latin typeface="Monaco" pitchFamily="2" charset="0"/>
              </a:rPr>
            </a:br>
            <a:r>
              <a:rPr lang="en" sz="1350" dirty="0">
                <a:latin typeface="Monaco" pitchFamily="2" charset="0"/>
              </a:rPr>
              <a:t>             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.post(</a:t>
            </a:r>
            <a:r>
              <a:rPr lang="en" sz="1350" dirty="0">
                <a:solidFill>
                  <a:srgbClr val="92D050"/>
                </a:solidFill>
                <a:latin typeface="Monaco" pitchFamily="2" charset="0"/>
              </a:rPr>
              <a:t>"/api/v1/items/ad0edcf4-c403-4dc7-8b06-ff168d80070f/take"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);</a:t>
            </a:r>
            <a:br>
              <a:rPr lang="en" sz="1350" dirty="0">
                <a:latin typeface="Monaco" pitchFamily="2" charset="0"/>
              </a:rPr>
            </a:br>
            <a:br>
              <a:rPr lang="en" sz="1350" dirty="0">
                <a:latin typeface="Monaco" pitchFamily="2" charset="0"/>
              </a:rPr>
            </a:br>
            <a:r>
              <a:rPr lang="en" sz="1350" dirty="0">
                <a:latin typeface="Monaco" pitchFamily="2" charset="0"/>
              </a:rPr>
              <a:t>     </a:t>
            </a:r>
            <a:r>
              <a:rPr lang="en" sz="1350" i="1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// then:</a:t>
            </a:r>
            <a:br>
              <a:rPr lang="en" sz="1350" i="1" dirty="0">
                <a:solidFill>
                  <a:srgbClr val="8C8C8C"/>
                </a:solidFill>
                <a:latin typeface="Monaco" pitchFamily="2" charset="0"/>
              </a:rPr>
            </a:br>
            <a:r>
              <a:rPr lang="en" sz="1350" i="1" dirty="0">
                <a:solidFill>
                  <a:srgbClr val="8C8C8C"/>
                </a:solidFill>
                <a:latin typeface="Monaco" pitchFamily="2" charset="0"/>
              </a:rPr>
              <a:t>     </a:t>
            </a:r>
            <a:r>
              <a:rPr lang="en" sz="1350" i="1" dirty="0">
                <a:solidFill>
                  <a:schemeClr val="bg1"/>
                </a:solidFill>
                <a:latin typeface="Monaco" pitchFamily="2" charset="0"/>
              </a:rPr>
              <a:t>assertThat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(response.statusCode()).isEqualTo(</a:t>
            </a:r>
            <a:r>
              <a:rPr lang="en" sz="1350" dirty="0">
                <a:solidFill>
                  <a:schemeClr val="accent1"/>
                </a:solidFill>
                <a:latin typeface="Monaco" pitchFamily="2" charset="0"/>
              </a:rPr>
              <a:t>201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);</a:t>
            </a:r>
            <a:br>
              <a:rPr lang="en" sz="1350" dirty="0">
                <a:latin typeface="Monaco" pitchFamily="2" charset="0"/>
              </a:rPr>
            </a:br>
            <a:r>
              <a:rPr lang="en" sz="1350" dirty="0">
                <a:latin typeface="Monaco" pitchFamily="2" charset="0"/>
              </a:rPr>
              <a:t>     </a:t>
            </a:r>
            <a:r>
              <a:rPr lang="en" sz="1350" i="1" dirty="0">
                <a:solidFill>
                  <a:schemeClr val="bg1"/>
                </a:solidFill>
                <a:latin typeface="Monaco" pitchFamily="2" charset="0"/>
              </a:rPr>
              <a:t>assertThat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(response.header(</a:t>
            </a:r>
            <a:r>
              <a:rPr lang="en" sz="1350" dirty="0">
                <a:solidFill>
                  <a:srgbClr val="92D050"/>
                </a:solidFill>
                <a:latin typeface="Monaco" pitchFamily="2" charset="0"/>
              </a:rPr>
              <a:t>"Content-Type"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)).isEqualTo(</a:t>
            </a:r>
            <a:r>
              <a:rPr lang="en" sz="1350" dirty="0">
                <a:solidFill>
                  <a:srgbClr val="92D050"/>
                </a:solidFill>
                <a:latin typeface="Monaco" pitchFamily="2" charset="0"/>
              </a:rPr>
              <a:t>"application/json"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);</a:t>
            </a:r>
            <a:br>
              <a:rPr lang="en" sz="1350" dirty="0">
                <a:latin typeface="Monaco" pitchFamily="2" charset="0"/>
              </a:rPr>
            </a:br>
            <a:br>
              <a:rPr lang="en" sz="1350" dirty="0">
                <a:latin typeface="Monaco" pitchFamily="2" charset="0"/>
              </a:rPr>
            </a:br>
            <a:r>
              <a:rPr lang="en" sz="1350" dirty="0">
                <a:latin typeface="Monaco" pitchFamily="2" charset="0"/>
              </a:rPr>
              <a:t>     </a:t>
            </a:r>
            <a:r>
              <a:rPr lang="en" sz="1350" i="1" dirty="0">
                <a:solidFill>
                  <a:schemeClr val="bg2">
                    <a:lumMod val="75000"/>
                  </a:schemeClr>
                </a:solidFill>
                <a:latin typeface="Monaco" pitchFamily="2" charset="0"/>
              </a:rPr>
              <a:t>// and:</a:t>
            </a:r>
            <a:br>
              <a:rPr lang="en" sz="1350" i="1" dirty="0">
                <a:solidFill>
                  <a:srgbClr val="8C8C8C"/>
                </a:solidFill>
                <a:latin typeface="Monaco" pitchFamily="2" charset="0"/>
              </a:rPr>
            </a:br>
            <a:r>
              <a:rPr lang="en" sz="1350" i="1" dirty="0">
                <a:solidFill>
                  <a:srgbClr val="8C8C8C"/>
                </a:solidFill>
                <a:latin typeface="Monaco" pitchFamily="2" charset="0"/>
              </a:rPr>
              <a:t>     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DocumentContext parsedJson = JsonPath.</a:t>
            </a:r>
            <a:r>
              <a:rPr lang="en" sz="1350" i="1" dirty="0">
                <a:solidFill>
                  <a:schemeClr val="bg1"/>
                </a:solidFill>
                <a:latin typeface="Monaco" pitchFamily="2" charset="0"/>
              </a:rPr>
              <a:t>parse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(response.getBody().asString());</a:t>
            </a:r>
            <a:br>
              <a:rPr lang="en" sz="135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350" dirty="0">
                <a:latin typeface="Monaco" pitchFamily="2" charset="0"/>
              </a:rPr>
              <a:t>     </a:t>
            </a:r>
            <a:r>
              <a:rPr lang="en" sz="1350" i="1" dirty="0">
                <a:solidFill>
                  <a:schemeClr val="bg1"/>
                </a:solidFill>
                <a:latin typeface="Monaco" pitchFamily="2" charset="0"/>
              </a:rPr>
              <a:t>assertThatJson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(parsedJson).field(</a:t>
            </a:r>
            <a:r>
              <a:rPr lang="en" sz="1350" dirty="0">
                <a:solidFill>
                  <a:srgbClr val="92D050"/>
                </a:solidFill>
                <a:latin typeface="Monaco" pitchFamily="2" charset="0"/>
              </a:rPr>
              <a:t>"['orderUid']"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).isEqualTo(</a:t>
            </a:r>
            <a:r>
              <a:rPr lang="en" sz="1350" dirty="0">
                <a:solidFill>
                  <a:srgbClr val="92D050"/>
                </a:solidFill>
                <a:latin typeface="Monaco" pitchFamily="2" charset="0"/>
              </a:rPr>
              <a:t>"ad0edcf4-c403-4dc7-8b06-ff168d80070f"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);</a:t>
            </a:r>
            <a:br>
              <a:rPr lang="en" sz="1350" dirty="0">
                <a:latin typeface="Monaco" pitchFamily="2" charset="0"/>
              </a:rPr>
            </a:br>
            <a:r>
              <a:rPr lang="en" sz="1350" dirty="0">
                <a:latin typeface="Monaco" pitchFamily="2" charset="0"/>
              </a:rPr>
              <a:t>     </a:t>
            </a:r>
            <a:r>
              <a:rPr lang="en" sz="1350" i="1" dirty="0">
                <a:solidFill>
                  <a:schemeClr val="bg1"/>
                </a:solidFill>
                <a:latin typeface="Monaco" pitchFamily="2" charset="0"/>
              </a:rPr>
              <a:t>assertThatJson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(parsedJson).field</a:t>
            </a:r>
            <a:r>
              <a:rPr lang="en" sz="1350" dirty="0">
                <a:solidFill>
                  <a:srgbClr val="92D050"/>
                </a:solidFill>
                <a:latin typeface="Monaco" pitchFamily="2" charset="0"/>
              </a:rPr>
              <a:t>("['state']"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).isEqualTo(</a:t>
            </a:r>
            <a:r>
              <a:rPr lang="en" sz="1350" dirty="0">
                <a:solidFill>
                  <a:srgbClr val="92D050"/>
                </a:solidFill>
                <a:latin typeface="Monaco" pitchFamily="2" charset="0"/>
              </a:rPr>
              <a:t>"CREATED"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);</a:t>
            </a:r>
            <a:br>
              <a:rPr lang="en" sz="1350" dirty="0">
                <a:latin typeface="Monaco" pitchFamily="2" charset="0"/>
              </a:rPr>
            </a:br>
            <a:r>
              <a:rPr lang="en" sz="1350" dirty="0">
                <a:latin typeface="Monaco" pitchFamily="2" charset="0"/>
              </a:rPr>
              <a:t>     </a:t>
            </a:r>
            <a:r>
              <a:rPr lang="en" sz="1350" i="1" dirty="0">
                <a:solidFill>
                  <a:schemeClr val="bg1"/>
                </a:solidFill>
                <a:latin typeface="Monaco" pitchFamily="2" charset="0"/>
              </a:rPr>
              <a:t>assertThatJson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(parsedJson).field(</a:t>
            </a:r>
            <a:r>
              <a:rPr lang="en" sz="1350" dirty="0">
                <a:solidFill>
                  <a:srgbClr val="92D050"/>
                </a:solidFill>
                <a:latin typeface="Monaco" pitchFamily="2" charset="0"/>
              </a:rPr>
              <a:t>"['items']"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).isEqualTo({</a:t>
            </a:r>
            <a:br>
              <a:rPr lang="en" sz="1350" dirty="0">
                <a:latin typeface="Monaco" pitchFamily="2" charset="0"/>
              </a:rPr>
            </a:br>
            <a:r>
              <a:rPr lang="en" sz="1350" dirty="0">
                <a:latin typeface="Monaco" pitchFamily="2" charset="0"/>
              </a:rPr>
              <a:t>             </a:t>
            </a:r>
            <a:r>
              <a:rPr lang="en" sz="1350" dirty="0">
                <a:solidFill>
                  <a:srgbClr val="92D050"/>
                </a:solidFill>
                <a:latin typeface="Monaco" pitchFamily="2" charset="0"/>
              </a:rPr>
              <a:t>"itemsUid" 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:</a:t>
            </a:r>
            <a:r>
              <a:rPr lang="en" sz="1350" dirty="0">
                <a:latin typeface="Monaco" pitchFamily="2" charset="0"/>
              </a:rPr>
              <a:t> 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[</a:t>
            </a:r>
            <a:r>
              <a:rPr lang="en" sz="1350" dirty="0">
                <a:solidFill>
                  <a:srgbClr val="92D050"/>
                </a:solidFill>
                <a:latin typeface="Monaco" pitchFamily="2" charset="0"/>
              </a:rPr>
              <a:t>"667c15c8-09eb-4a53-8d4c-69ce70ba2ba9"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,</a:t>
            </a:r>
            <a:r>
              <a:rPr lang="en" sz="1350" dirty="0">
                <a:latin typeface="Monaco" pitchFamily="2" charset="0"/>
              </a:rPr>
              <a:t> </a:t>
            </a:r>
            <a:r>
              <a:rPr lang="en" sz="1350" dirty="0">
                <a:solidFill>
                  <a:srgbClr val="92D050"/>
                </a:solidFill>
                <a:latin typeface="Monaco" pitchFamily="2" charset="0"/>
              </a:rPr>
              <a:t>"61b6fff3-6192-4488-8622-3bd6402ee49f" 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]</a:t>
            </a:r>
            <a:br>
              <a:rPr lang="en" sz="1350" dirty="0">
                <a:latin typeface="Monaco" pitchFamily="2" charset="0"/>
              </a:rPr>
            </a:br>
            <a:r>
              <a:rPr lang="en" sz="1350" dirty="0">
                <a:latin typeface="Monaco" pitchFamily="2" charset="0"/>
              </a:rPr>
              <a:t>        </a:t>
            </a: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});</a:t>
            </a:r>
            <a:br>
              <a:rPr lang="en" sz="1350" dirty="0">
                <a:solidFill>
                  <a:schemeClr val="bg1"/>
                </a:solidFill>
                <a:latin typeface="Monaco" pitchFamily="2" charset="0"/>
              </a:rPr>
            </a:br>
            <a:r>
              <a:rPr lang="en" sz="1350" dirty="0">
                <a:solidFill>
                  <a:schemeClr val="bg1"/>
                </a:solidFill>
                <a:latin typeface="Monaco" pitchFamily="2" charset="0"/>
              </a:rPr>
              <a:t> }</a:t>
            </a:r>
            <a:endParaRPr lang="ru-RU" sz="1350" dirty="0">
              <a:solidFill>
                <a:schemeClr val="bg1"/>
              </a:solidFill>
              <a:latin typeface="Monaco" pitchFamily="2" charset="0"/>
            </a:endParaRPr>
          </a:p>
        </p:txBody>
      </p:sp>
      <p:sp>
        <p:nvSpPr>
          <p:cNvPr id="9" name="Прямоугольник: скругленные углы 6">
            <a:extLst>
              <a:ext uri="{FF2B5EF4-FFF2-40B4-BE49-F238E27FC236}">
                <a16:creationId xmlns:a16="http://schemas.microsoft.com/office/drawing/2014/main" id="{FBF2B51D-D4D6-4EF9-8D08-357C1690314B}"/>
              </a:ext>
            </a:extLst>
          </p:cNvPr>
          <p:cNvSpPr/>
          <p:nvPr/>
        </p:nvSpPr>
        <p:spPr>
          <a:xfrm>
            <a:off x="852003" y="5532368"/>
            <a:ext cx="10824060" cy="632212"/>
          </a:xfrm>
          <a:prstGeom prst="roundRect">
            <a:avLst>
              <a:gd name="adj" fmla="val 8176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389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8D13956-E487-8145-99BE-0308E10D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44500"/>
            <a:ext cx="9774237" cy="879475"/>
          </a:xfrm>
        </p:spPr>
        <p:txBody>
          <a:bodyPr/>
          <a:lstStyle/>
          <a:p>
            <a:r>
              <a:rPr lang="ru-RU" dirty="0"/>
              <a:t>ОШИБКА КОМПИЛЯЦИИ ТЕСТОВ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96856-C865-6F45-9827-C515D4E8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7859" y="6358191"/>
            <a:ext cx="2805620" cy="166712"/>
          </a:xfrm>
        </p:spPr>
        <p:txBody>
          <a:bodyPr/>
          <a:lstStyle/>
          <a:p>
            <a:fld id="{B6F15528-21DE-4FAA-801E-634DDDAF4B2B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9EB6E-C793-3B41-B126-30AF23BDF7A1}"/>
              </a:ext>
            </a:extLst>
          </p:cNvPr>
          <p:cNvSpPr txBox="1"/>
          <p:nvPr/>
        </p:nvSpPr>
        <p:spPr>
          <a:xfrm>
            <a:off x="517525" y="1420355"/>
            <a:ext cx="11160125" cy="4693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contract </a:t>
            </a:r>
            <a:r>
              <a:rPr lang="en" sz="1300" b="1" dirty="0">
                <a:solidFill>
                  <a:srgbClr val="FFFFFF"/>
                </a:solidFill>
                <a:latin typeface="Monaco" pitchFamily="2" charset="0"/>
              </a:rPr>
              <a:t>{</a:t>
            </a:r>
            <a:br>
              <a:rPr lang="en" sz="1300" b="1" dirty="0">
                <a:latin typeface="Monaco" pitchFamily="2" charset="0"/>
              </a:rPr>
            </a:br>
            <a:r>
              <a:rPr lang="en" sz="1300" b="1" dirty="0">
                <a:solidFill>
                  <a:srgbClr val="FFFFFF"/>
                </a:solidFill>
                <a:latin typeface="Monaco" pitchFamily="2" charset="0"/>
              </a:rPr>
              <a:t>    </a:t>
            </a:r>
            <a:r>
              <a:rPr lang="en" sz="1300" dirty="0">
                <a:solidFill>
                  <a:srgbClr val="D59AFF"/>
                </a:solidFill>
                <a:latin typeface="Monaco" pitchFamily="2" charset="0"/>
              </a:rPr>
              <a:t>description 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= </a:t>
            </a: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"Take items (create </a:t>
            </a:r>
            <a:r>
              <a:rPr lang="en" sz="1300" dirty="0" err="1">
                <a:solidFill>
                  <a:srgbClr val="92D050"/>
                </a:solidFill>
                <a:latin typeface="Monaco" pitchFamily="2" charset="0"/>
              </a:rPr>
              <a:t>OrderItem</a:t>
            </a: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 and decrement available items count)"</a:t>
            </a:r>
            <a:br>
              <a:rPr lang="en" sz="1300" dirty="0">
                <a:solidFill>
                  <a:srgbClr val="067D17"/>
                </a:solidFill>
                <a:latin typeface="Monaco" pitchFamily="2" charset="0"/>
              </a:rPr>
            </a:b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    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request </a:t>
            </a:r>
            <a:r>
              <a:rPr lang="en" sz="1300" b="1" dirty="0">
                <a:solidFill>
                  <a:srgbClr val="FFFFFF"/>
                </a:solidFill>
                <a:latin typeface="Monaco" pitchFamily="2" charset="0"/>
              </a:rPr>
              <a:t>{</a:t>
            </a:r>
            <a:br>
              <a:rPr lang="en" sz="1300" b="1" dirty="0">
                <a:latin typeface="Monaco" pitchFamily="2" charset="0"/>
              </a:rPr>
            </a:br>
            <a:r>
              <a:rPr lang="en" sz="1300" b="1" dirty="0">
                <a:solidFill>
                  <a:srgbClr val="FFFFFF"/>
                </a:solidFill>
                <a:latin typeface="Monaco" pitchFamily="2" charset="0"/>
              </a:rPr>
              <a:t>        </a:t>
            </a:r>
            <a:r>
              <a:rPr lang="en" sz="1300" dirty="0" err="1">
                <a:solidFill>
                  <a:srgbClr val="D59AFF"/>
                </a:solidFill>
                <a:latin typeface="Monaco" pitchFamily="2" charset="0"/>
              </a:rPr>
              <a:t>url</a:t>
            </a:r>
            <a:r>
              <a:rPr lang="en" sz="1300" dirty="0">
                <a:solidFill>
                  <a:srgbClr val="D59AFF"/>
                </a:solidFill>
                <a:latin typeface="Monaco" pitchFamily="2" charset="0"/>
              </a:rPr>
              <a:t> 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= </a:t>
            </a:r>
            <a:r>
              <a:rPr lang="en" sz="1300" dirty="0" err="1">
                <a:solidFill>
                  <a:srgbClr val="FFFFFF"/>
                </a:solidFill>
                <a:latin typeface="Monaco" pitchFamily="2" charset="0"/>
              </a:rPr>
              <a:t>url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(</a:t>
            </a: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"/</a:t>
            </a:r>
            <a:r>
              <a:rPr lang="en" sz="1300" dirty="0" err="1">
                <a:solidFill>
                  <a:srgbClr val="92D050"/>
                </a:solidFill>
                <a:latin typeface="Monaco" pitchFamily="2" charset="0"/>
              </a:rPr>
              <a:t>api</a:t>
            </a: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/v1/items/</a:t>
            </a:r>
            <a:r>
              <a:rPr lang="en" sz="1300" dirty="0">
                <a:solidFill>
                  <a:srgbClr val="015BEC"/>
                </a:solidFill>
                <a:latin typeface="Monaco" pitchFamily="2" charset="0"/>
              </a:rPr>
              <a:t>$</a:t>
            </a:r>
            <a:r>
              <a:rPr lang="en" sz="1300" dirty="0" err="1">
                <a:solidFill>
                  <a:srgbClr val="D59AFF"/>
                </a:solidFill>
                <a:latin typeface="Monaco" pitchFamily="2" charset="0"/>
              </a:rPr>
              <a:t>orderUid</a:t>
            </a: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/take"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)</a:t>
            </a:r>
            <a:br>
              <a:rPr lang="en" sz="1300" dirty="0">
                <a:latin typeface="Monaco" pitchFamily="2" charset="0"/>
              </a:rPr>
            </a:b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        </a:t>
            </a:r>
            <a:r>
              <a:rPr lang="en" sz="1300" dirty="0">
                <a:solidFill>
                  <a:srgbClr val="D59AFF"/>
                </a:solidFill>
                <a:latin typeface="Monaco" pitchFamily="2" charset="0"/>
              </a:rPr>
              <a:t>method = POST</a:t>
            </a:r>
            <a:br>
              <a:rPr lang="en" sz="1300" dirty="0">
                <a:solidFill>
                  <a:srgbClr val="871094"/>
                </a:solidFill>
                <a:latin typeface="Monaco" pitchFamily="2" charset="0"/>
              </a:rPr>
            </a:br>
            <a:r>
              <a:rPr lang="en" sz="1300" dirty="0">
                <a:solidFill>
                  <a:srgbClr val="D59AFF"/>
                </a:solidFill>
                <a:latin typeface="Monaco" pitchFamily="2" charset="0"/>
              </a:rPr>
              <a:t>        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headers </a:t>
            </a:r>
            <a:r>
              <a:rPr lang="en" sz="1300" b="1" dirty="0">
                <a:solidFill>
                  <a:srgbClr val="FFFFFF"/>
                </a:solidFill>
                <a:latin typeface="Monaco" pitchFamily="2" charset="0"/>
              </a:rPr>
              <a:t>{ 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header(</a:t>
            </a:r>
            <a:r>
              <a:rPr lang="en" sz="1300" dirty="0">
                <a:solidFill>
                  <a:srgbClr val="D59AFF"/>
                </a:solidFill>
                <a:latin typeface="Monaco" pitchFamily="2" charset="0"/>
              </a:rPr>
              <a:t>CONTENT_TYPE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,</a:t>
            </a:r>
            <a:r>
              <a:rPr lang="en" sz="1300" dirty="0">
                <a:solidFill>
                  <a:srgbClr val="D59AFF"/>
                </a:solidFill>
                <a:latin typeface="Monaco" pitchFamily="2" charset="0"/>
              </a:rPr>
              <a:t> APPLICATION_JSON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) </a:t>
            </a:r>
            <a:r>
              <a:rPr lang="en" sz="1300" b="1" dirty="0">
                <a:solidFill>
                  <a:srgbClr val="FFFFFF"/>
                </a:solidFill>
                <a:latin typeface="Monaco" pitchFamily="2" charset="0"/>
              </a:rPr>
              <a:t>}</a:t>
            </a:r>
            <a:br>
              <a:rPr lang="en" sz="1300" b="1" dirty="0">
                <a:latin typeface="Monaco" pitchFamily="2" charset="0"/>
              </a:rPr>
            </a:br>
            <a:r>
              <a:rPr lang="en" sz="1300" b="1" dirty="0">
                <a:solidFill>
                  <a:srgbClr val="FFFFFF"/>
                </a:solidFill>
                <a:latin typeface="Monaco" pitchFamily="2" charset="0"/>
              </a:rPr>
              <a:t>        </a:t>
            </a:r>
            <a:r>
              <a:rPr lang="en" sz="1300" dirty="0">
                <a:solidFill>
                  <a:srgbClr val="D59AFF"/>
                </a:solidFill>
                <a:latin typeface="Monaco" pitchFamily="2" charset="0"/>
              </a:rPr>
              <a:t>body 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= body(</a:t>
            </a:r>
            <a:r>
              <a:rPr lang="en" sz="1300" i="1" dirty="0" err="1">
                <a:solidFill>
                  <a:schemeClr val="accent4"/>
                </a:solidFill>
                <a:latin typeface="Monaco" pitchFamily="2" charset="0"/>
              </a:rPr>
              <a:t>mapOf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(</a:t>
            </a: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"</a:t>
            </a:r>
            <a:r>
              <a:rPr lang="en" sz="1300" dirty="0" err="1">
                <a:solidFill>
                  <a:srgbClr val="92D050"/>
                </a:solidFill>
                <a:latin typeface="Monaco" pitchFamily="2" charset="0"/>
              </a:rPr>
              <a:t>itemsUid</a:t>
            </a: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" </a:t>
            </a:r>
            <a:r>
              <a:rPr lang="en" sz="1300" i="1" dirty="0">
                <a:solidFill>
                  <a:srgbClr val="00D1F2"/>
                </a:solidFill>
                <a:latin typeface="Monaco" pitchFamily="2" charset="0"/>
              </a:rPr>
              <a:t>to </a:t>
            </a:r>
            <a:r>
              <a:rPr lang="en" sz="1300" i="1" dirty="0" err="1">
                <a:solidFill>
                  <a:srgbClr val="00D1F2"/>
                </a:solidFill>
                <a:latin typeface="Monaco" pitchFamily="2" charset="0"/>
              </a:rPr>
              <a:t>listOf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(</a:t>
            </a:r>
            <a:r>
              <a:rPr lang="en" sz="1300" dirty="0" err="1">
                <a:solidFill>
                  <a:srgbClr val="D59AFF"/>
                </a:solidFill>
                <a:latin typeface="Monaco" pitchFamily="2" charset="0"/>
              </a:rPr>
              <a:t>uuid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,</a:t>
            </a:r>
            <a:r>
              <a:rPr lang="en" sz="1300" dirty="0">
                <a:solidFill>
                  <a:srgbClr val="D59AFF"/>
                </a:solidFill>
                <a:latin typeface="Monaco" pitchFamily="2" charset="0"/>
              </a:rPr>
              <a:t> </a:t>
            </a:r>
            <a:r>
              <a:rPr lang="en" sz="1300" dirty="0" err="1">
                <a:solidFill>
                  <a:srgbClr val="D59AFF"/>
                </a:solidFill>
                <a:latin typeface="Monaco" pitchFamily="2" charset="0"/>
              </a:rPr>
              <a:t>uuid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)))</a:t>
            </a:r>
            <a:br>
              <a:rPr lang="en" sz="1300" dirty="0">
                <a:latin typeface="Monaco" pitchFamily="2" charset="0"/>
              </a:rPr>
            </a:b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    </a:t>
            </a:r>
            <a:r>
              <a:rPr lang="en" sz="1300" b="1" dirty="0">
                <a:solidFill>
                  <a:srgbClr val="FFFFFF"/>
                </a:solidFill>
                <a:latin typeface="Monaco" pitchFamily="2" charset="0"/>
              </a:rPr>
              <a:t>}</a:t>
            </a:r>
            <a:br>
              <a:rPr lang="en" sz="1300" b="1" dirty="0">
                <a:latin typeface="Monaco" pitchFamily="2" charset="0"/>
              </a:rPr>
            </a:br>
            <a:r>
              <a:rPr lang="en" sz="1300" b="1" dirty="0">
                <a:solidFill>
                  <a:srgbClr val="FFFFFF"/>
                </a:solidFill>
                <a:latin typeface="Monaco" pitchFamily="2" charset="0"/>
              </a:rPr>
              <a:t>    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response </a:t>
            </a:r>
            <a:r>
              <a:rPr lang="en" sz="1300" b="1" dirty="0">
                <a:solidFill>
                  <a:srgbClr val="FFFFFF"/>
                </a:solidFill>
                <a:latin typeface="Monaco" pitchFamily="2" charset="0"/>
              </a:rPr>
              <a:t>{</a:t>
            </a:r>
            <a:br>
              <a:rPr lang="en" sz="1300" b="1" dirty="0">
                <a:latin typeface="Monaco" pitchFamily="2" charset="0"/>
              </a:rPr>
            </a:br>
            <a:r>
              <a:rPr lang="en" sz="1300" b="1" dirty="0">
                <a:solidFill>
                  <a:srgbClr val="FFFFFF"/>
                </a:solidFill>
                <a:latin typeface="Monaco" pitchFamily="2" charset="0"/>
              </a:rPr>
              <a:t>        </a:t>
            </a:r>
            <a:r>
              <a:rPr lang="en" sz="1300" dirty="0">
                <a:solidFill>
                  <a:srgbClr val="D59AFF"/>
                </a:solidFill>
                <a:latin typeface="Monaco" pitchFamily="2" charset="0"/>
              </a:rPr>
              <a:t>status 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= </a:t>
            </a:r>
            <a:r>
              <a:rPr lang="en" sz="1300" dirty="0">
                <a:solidFill>
                  <a:srgbClr val="D59AFF"/>
                </a:solidFill>
                <a:latin typeface="Monaco" pitchFamily="2" charset="0"/>
              </a:rPr>
              <a:t>CREATED</a:t>
            </a:r>
            <a:br>
              <a:rPr lang="en" sz="1300" dirty="0">
                <a:solidFill>
                  <a:srgbClr val="871094"/>
                </a:solidFill>
                <a:latin typeface="Monaco" pitchFamily="2" charset="0"/>
              </a:rPr>
            </a:br>
            <a:r>
              <a:rPr lang="en" sz="1300" dirty="0">
                <a:solidFill>
                  <a:srgbClr val="D59AFF"/>
                </a:solidFill>
                <a:latin typeface="Monaco" pitchFamily="2" charset="0"/>
              </a:rPr>
              <a:t>        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headers </a:t>
            </a:r>
            <a:r>
              <a:rPr lang="en" sz="1300" b="1" dirty="0">
                <a:solidFill>
                  <a:srgbClr val="FFFFFF"/>
                </a:solidFill>
                <a:latin typeface="Monaco" pitchFamily="2" charset="0"/>
              </a:rPr>
              <a:t>{ 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header(</a:t>
            </a:r>
            <a:r>
              <a:rPr lang="en" sz="1300" dirty="0">
                <a:solidFill>
                  <a:srgbClr val="D59AFF"/>
                </a:solidFill>
                <a:latin typeface="Monaco" pitchFamily="2" charset="0"/>
              </a:rPr>
              <a:t>CONTENT_TYPE</a:t>
            </a:r>
            <a:r>
              <a:rPr lang="en" sz="1300" dirty="0">
                <a:solidFill>
                  <a:schemeClr val="bg1"/>
                </a:solidFill>
                <a:latin typeface="Monaco" pitchFamily="2" charset="0"/>
              </a:rPr>
              <a:t>,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 </a:t>
            </a:r>
            <a:r>
              <a:rPr lang="en" sz="1300" dirty="0">
                <a:solidFill>
                  <a:srgbClr val="D59AFF"/>
                </a:solidFill>
                <a:latin typeface="Monaco" pitchFamily="2" charset="0"/>
              </a:rPr>
              <a:t>APPLICATION_JSON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) </a:t>
            </a:r>
            <a:r>
              <a:rPr lang="en" sz="1300" b="1" dirty="0">
                <a:solidFill>
                  <a:srgbClr val="FFFFFF"/>
                </a:solidFill>
                <a:latin typeface="Monaco" pitchFamily="2" charset="0"/>
              </a:rPr>
              <a:t>}</a:t>
            </a:r>
            <a:br>
              <a:rPr lang="en" sz="1300" b="1" dirty="0">
                <a:latin typeface="Monaco" pitchFamily="2" charset="0"/>
              </a:rPr>
            </a:br>
            <a:r>
              <a:rPr lang="en" sz="1300" b="1" dirty="0">
                <a:solidFill>
                  <a:srgbClr val="FFFFFF"/>
                </a:solidFill>
                <a:latin typeface="Monaco" pitchFamily="2" charset="0"/>
              </a:rPr>
              <a:t>        </a:t>
            </a:r>
            <a:r>
              <a:rPr lang="en" sz="1300" dirty="0">
                <a:solidFill>
                  <a:srgbClr val="D59AFF"/>
                </a:solidFill>
                <a:latin typeface="Monaco" pitchFamily="2" charset="0"/>
              </a:rPr>
              <a:t>body 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= body(</a:t>
            </a:r>
            <a:br>
              <a:rPr lang="en" sz="1300" dirty="0">
                <a:latin typeface="Monaco" pitchFamily="2" charset="0"/>
              </a:rPr>
            </a:b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            </a:t>
            </a:r>
            <a:r>
              <a:rPr lang="en" sz="1300" i="1" dirty="0" err="1">
                <a:solidFill>
                  <a:schemeClr val="accent4"/>
                </a:solidFill>
                <a:latin typeface="Monaco" pitchFamily="2" charset="0"/>
              </a:rPr>
              <a:t>mapOf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(</a:t>
            </a:r>
            <a:br>
              <a:rPr lang="en" sz="1300" dirty="0">
                <a:latin typeface="Monaco" pitchFamily="2" charset="0"/>
              </a:rPr>
            </a:b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                </a:t>
            </a: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"</a:t>
            </a:r>
            <a:r>
              <a:rPr lang="en" sz="1300" dirty="0" err="1">
                <a:solidFill>
                  <a:srgbClr val="92D050"/>
                </a:solidFill>
                <a:latin typeface="Monaco" pitchFamily="2" charset="0"/>
              </a:rPr>
              <a:t>orderUid</a:t>
            </a: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" </a:t>
            </a:r>
            <a:r>
              <a:rPr lang="en" sz="1300" i="1" dirty="0">
                <a:solidFill>
                  <a:schemeClr val="accent4"/>
                </a:solidFill>
                <a:latin typeface="Monaco" pitchFamily="2" charset="0"/>
              </a:rPr>
              <a:t>to</a:t>
            </a:r>
            <a:r>
              <a:rPr lang="en" sz="1300" i="1" dirty="0">
                <a:solidFill>
                  <a:srgbClr val="00D1F2"/>
                </a:solidFill>
                <a:latin typeface="Monaco" pitchFamily="2" charset="0"/>
              </a:rPr>
              <a:t> </a:t>
            </a:r>
            <a:r>
              <a:rPr lang="en" sz="1300" dirty="0" err="1">
                <a:solidFill>
                  <a:srgbClr val="FFFFFF"/>
                </a:solidFill>
                <a:latin typeface="Monaco" pitchFamily="2" charset="0"/>
              </a:rPr>
              <a:t>fromRequest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().path(</a:t>
            </a:r>
            <a:r>
              <a:rPr lang="en" sz="1300" dirty="0">
                <a:solidFill>
                  <a:srgbClr val="1750EB"/>
                </a:solidFill>
                <a:latin typeface="Monaco" pitchFamily="2" charset="0"/>
              </a:rPr>
              <a:t>3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),</a:t>
            </a:r>
            <a:br>
              <a:rPr lang="en" sz="1300" dirty="0">
                <a:latin typeface="Monaco" pitchFamily="2" charset="0"/>
              </a:rPr>
            </a:b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                </a:t>
            </a: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"state" </a:t>
            </a:r>
            <a:r>
              <a:rPr lang="en" sz="1300" i="1" dirty="0">
                <a:solidFill>
                  <a:schemeClr val="accent4"/>
                </a:solidFill>
                <a:latin typeface="Monaco" pitchFamily="2" charset="0"/>
              </a:rPr>
              <a:t>to</a:t>
            </a:r>
            <a:r>
              <a:rPr lang="en" sz="1300" i="1" dirty="0">
                <a:solidFill>
                  <a:srgbClr val="00D1F2"/>
                </a:solidFill>
                <a:latin typeface="Monaco" pitchFamily="2" charset="0"/>
              </a:rPr>
              <a:t> </a:t>
            </a: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"CREATED"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,</a:t>
            </a:r>
          </a:p>
          <a:p>
            <a:r>
              <a:rPr lang="en" sz="1300" dirty="0">
                <a:solidFill>
                  <a:srgbClr val="067D17"/>
                </a:solidFill>
                <a:latin typeface="Monaco" pitchFamily="2" charset="0"/>
              </a:rPr>
              <a:t>	</a:t>
            </a: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        "items" </a:t>
            </a:r>
            <a:r>
              <a:rPr lang="en" sz="1300" i="1" dirty="0">
                <a:solidFill>
                  <a:schemeClr val="accent4"/>
                </a:solidFill>
                <a:latin typeface="Monaco" pitchFamily="2" charset="0"/>
              </a:rPr>
              <a:t>to </a:t>
            </a:r>
            <a:r>
              <a:rPr lang="en" sz="1300" i="1" dirty="0" err="1">
                <a:solidFill>
                  <a:schemeClr val="accent4"/>
                </a:solidFill>
                <a:latin typeface="Monaco" pitchFamily="2" charset="0"/>
              </a:rPr>
              <a:t>listOf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(</a:t>
            </a:r>
            <a:br>
              <a:rPr lang="en" sz="1300" dirty="0">
                <a:latin typeface="Monaco" pitchFamily="2" charset="0"/>
              </a:rPr>
            </a:b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                    </a:t>
            </a:r>
            <a:r>
              <a:rPr lang="en" sz="1300" i="1" dirty="0" err="1">
                <a:solidFill>
                  <a:schemeClr val="accent4"/>
                </a:solidFill>
                <a:latin typeface="Monaco" pitchFamily="2" charset="0"/>
              </a:rPr>
              <a:t>mapOf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(</a:t>
            </a: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"name" </a:t>
            </a:r>
            <a:r>
              <a:rPr lang="en" sz="1300" i="1" dirty="0">
                <a:solidFill>
                  <a:schemeClr val="accent4"/>
                </a:solidFill>
                <a:latin typeface="Monaco" pitchFamily="2" charset="0"/>
              </a:rPr>
              <a:t>to</a:t>
            </a:r>
            <a:r>
              <a:rPr lang="en" sz="1300" i="1" dirty="0">
                <a:solidFill>
                  <a:srgbClr val="00D1F2"/>
                </a:solidFill>
                <a:latin typeface="Monaco" pitchFamily="2" charset="0"/>
              </a:rPr>
              <a:t> </a:t>
            </a:r>
            <a:r>
              <a:rPr lang="en" sz="1300" dirty="0">
                <a:solidFill>
                  <a:srgbClr val="D59AFF"/>
                </a:solidFill>
                <a:latin typeface="Monaco" pitchFamily="2" charset="0"/>
              </a:rPr>
              <a:t>legoTechnic42082Name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, </a:t>
            </a: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"</a:t>
            </a:r>
            <a:r>
              <a:rPr lang="en" sz="1300" dirty="0" err="1">
                <a:solidFill>
                  <a:srgbClr val="92D050"/>
                </a:solidFill>
                <a:latin typeface="Monaco" pitchFamily="2" charset="0"/>
              </a:rPr>
              <a:t>itemUid</a:t>
            </a: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" </a:t>
            </a:r>
            <a:r>
              <a:rPr lang="en" sz="1300" i="1" dirty="0">
                <a:solidFill>
                  <a:schemeClr val="accent4"/>
                </a:solidFill>
                <a:latin typeface="Monaco" pitchFamily="2" charset="0"/>
              </a:rPr>
              <a:t>to</a:t>
            </a:r>
            <a:r>
              <a:rPr lang="en" sz="1300" i="1" dirty="0">
                <a:solidFill>
                  <a:srgbClr val="00D1F2"/>
                </a:solidFill>
                <a:latin typeface="Monaco" pitchFamily="2" charset="0"/>
              </a:rPr>
              <a:t> </a:t>
            </a:r>
            <a:r>
              <a:rPr lang="en" sz="1300" dirty="0" err="1">
                <a:solidFill>
                  <a:srgbClr val="FFFFFF"/>
                </a:solidFill>
                <a:latin typeface="Monaco" pitchFamily="2" charset="0"/>
              </a:rPr>
              <a:t>fromRequest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().body(</a:t>
            </a: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"$.</a:t>
            </a:r>
            <a:r>
              <a:rPr lang="en" sz="1300" dirty="0" err="1">
                <a:solidFill>
                  <a:srgbClr val="92D050"/>
                </a:solidFill>
                <a:latin typeface="Monaco" pitchFamily="2" charset="0"/>
              </a:rPr>
              <a:t>itemsUid</a:t>
            </a: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[0]"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)),</a:t>
            </a:r>
            <a:br>
              <a:rPr lang="en" sz="1300" dirty="0">
                <a:latin typeface="Monaco" pitchFamily="2" charset="0"/>
              </a:rPr>
            </a:b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                    </a:t>
            </a:r>
            <a:r>
              <a:rPr lang="en" sz="1300" i="1" dirty="0" err="1">
                <a:solidFill>
                  <a:schemeClr val="accent4"/>
                </a:solidFill>
                <a:latin typeface="Monaco" pitchFamily="2" charset="0"/>
              </a:rPr>
              <a:t>mapOf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(</a:t>
            </a: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"name" </a:t>
            </a:r>
            <a:r>
              <a:rPr lang="en" sz="1300" i="1" dirty="0">
                <a:solidFill>
                  <a:schemeClr val="accent4"/>
                </a:solidFill>
                <a:latin typeface="Monaco" pitchFamily="2" charset="0"/>
              </a:rPr>
              <a:t>to</a:t>
            </a:r>
            <a:r>
              <a:rPr lang="en" sz="1300" i="1" dirty="0">
                <a:solidFill>
                  <a:srgbClr val="00D1F2"/>
                </a:solidFill>
                <a:latin typeface="Monaco" pitchFamily="2" charset="0"/>
              </a:rPr>
              <a:t> </a:t>
            </a:r>
            <a:r>
              <a:rPr lang="en" sz="1300" dirty="0">
                <a:solidFill>
                  <a:srgbClr val="D59AFF"/>
                </a:solidFill>
                <a:latin typeface="Monaco" pitchFamily="2" charset="0"/>
              </a:rPr>
              <a:t>legoTechnic42115Name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, </a:t>
            </a: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"</a:t>
            </a:r>
            <a:r>
              <a:rPr lang="en" sz="1300" dirty="0" err="1">
                <a:solidFill>
                  <a:srgbClr val="92D050"/>
                </a:solidFill>
                <a:latin typeface="Monaco" pitchFamily="2" charset="0"/>
              </a:rPr>
              <a:t>itemUid</a:t>
            </a: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" </a:t>
            </a:r>
            <a:r>
              <a:rPr lang="en" sz="1300" i="1" dirty="0">
                <a:solidFill>
                  <a:schemeClr val="accent4"/>
                </a:solidFill>
                <a:latin typeface="Monaco" pitchFamily="2" charset="0"/>
              </a:rPr>
              <a:t>to</a:t>
            </a:r>
            <a:r>
              <a:rPr lang="en" sz="1300" i="1" dirty="0">
                <a:solidFill>
                  <a:srgbClr val="00D1F2"/>
                </a:solidFill>
                <a:latin typeface="Monaco" pitchFamily="2" charset="0"/>
              </a:rPr>
              <a:t> </a:t>
            </a:r>
            <a:r>
              <a:rPr lang="en" sz="1300" dirty="0" err="1">
                <a:solidFill>
                  <a:srgbClr val="FFFFFF"/>
                </a:solidFill>
                <a:latin typeface="Monaco" pitchFamily="2" charset="0"/>
              </a:rPr>
              <a:t>fromRequest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().body(</a:t>
            </a: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"$.</a:t>
            </a:r>
            <a:r>
              <a:rPr lang="en" sz="1300" dirty="0" err="1">
                <a:solidFill>
                  <a:srgbClr val="92D050"/>
                </a:solidFill>
                <a:latin typeface="Monaco" pitchFamily="2" charset="0"/>
              </a:rPr>
              <a:t>itemsUid</a:t>
            </a:r>
            <a:r>
              <a:rPr lang="en" sz="1300" dirty="0">
                <a:solidFill>
                  <a:srgbClr val="92D050"/>
                </a:solidFill>
                <a:latin typeface="Monaco" pitchFamily="2" charset="0"/>
              </a:rPr>
              <a:t>[1]"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))</a:t>
            </a:r>
            <a:br>
              <a:rPr lang="en" sz="1300" dirty="0">
                <a:latin typeface="Monaco" pitchFamily="2" charset="0"/>
              </a:rPr>
            </a:br>
            <a:r>
              <a:rPr lang="en" sz="1300" dirty="0">
                <a:latin typeface="Monaco" pitchFamily="2" charset="0"/>
              </a:rPr>
              <a:t>	</a:t>
            </a: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        )</a:t>
            </a:r>
            <a:br>
              <a:rPr lang="en" sz="1300" dirty="0">
                <a:latin typeface="Monaco" pitchFamily="2" charset="0"/>
              </a:rPr>
            </a:b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            )</a:t>
            </a:r>
            <a:br>
              <a:rPr lang="en" sz="1300" dirty="0">
                <a:latin typeface="Monaco" pitchFamily="2" charset="0"/>
              </a:rPr>
            </a:b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        )</a:t>
            </a:r>
            <a:br>
              <a:rPr lang="en" sz="1300" dirty="0">
                <a:latin typeface="Monaco" pitchFamily="2" charset="0"/>
              </a:rPr>
            </a:br>
            <a:r>
              <a:rPr lang="en" sz="1300" dirty="0">
                <a:solidFill>
                  <a:srgbClr val="FFFFFF"/>
                </a:solidFill>
                <a:latin typeface="Monaco" pitchFamily="2" charset="0"/>
              </a:rPr>
              <a:t>    </a:t>
            </a:r>
            <a:r>
              <a:rPr lang="en" sz="1300" b="1" dirty="0">
                <a:solidFill>
                  <a:srgbClr val="FFFFFF"/>
                </a:solidFill>
                <a:latin typeface="Monaco" pitchFamily="2" charset="0"/>
              </a:rPr>
              <a:t>}</a:t>
            </a:r>
            <a:br>
              <a:rPr lang="en" sz="1300" b="1" dirty="0">
                <a:latin typeface="Monaco" pitchFamily="2" charset="0"/>
              </a:rPr>
            </a:br>
            <a:r>
              <a:rPr lang="en" sz="1300" b="1" dirty="0">
                <a:solidFill>
                  <a:srgbClr val="FFFFFF"/>
                </a:solidFill>
                <a:latin typeface="Monaco" pitchFamily="2" charset="0"/>
              </a:rPr>
              <a:t>}</a:t>
            </a:r>
            <a:endParaRPr lang="ru-RU" sz="1300" dirty="0">
              <a:solidFill>
                <a:srgbClr val="FFFFFF"/>
              </a:solidFill>
              <a:latin typeface="Monaco" pitchFamily="2" charset="0"/>
            </a:endParaRP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F9922A4C-7C92-F149-AB88-B131E0C0D9E8}"/>
              </a:ext>
            </a:extLst>
          </p:cNvPr>
          <p:cNvCxnSpPr>
            <a:cxnSpLocks/>
          </p:cNvCxnSpPr>
          <p:nvPr/>
        </p:nvCxnSpPr>
        <p:spPr>
          <a:xfrm flipH="1" flipV="1">
            <a:off x="6527800" y="2791838"/>
            <a:ext cx="766751" cy="293352"/>
          </a:xfrm>
          <a:prstGeom prst="straightConnector1">
            <a:avLst/>
          </a:prstGeom>
          <a:ln w="19050"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5877A3-DEF6-0B47-8B6C-1E232934E867}"/>
              </a:ext>
            </a:extLst>
          </p:cNvPr>
          <p:cNvSpPr txBox="1"/>
          <p:nvPr/>
        </p:nvSpPr>
        <p:spPr>
          <a:xfrm>
            <a:off x="7325581" y="2989932"/>
            <a:ext cx="397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400" dirty="0" err="1">
                <a:solidFill>
                  <a:srgbClr val="015BEC"/>
                </a:solidFill>
                <a:latin typeface="Monaco" pitchFamily="2" charset="0"/>
              </a:rPr>
              <a:t>val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 </a:t>
            </a:r>
            <a:r>
              <a:rPr lang="en" sz="1400" dirty="0" err="1">
                <a:solidFill>
                  <a:srgbClr val="D59AFF"/>
                </a:solidFill>
                <a:latin typeface="Monaco" pitchFamily="2" charset="0"/>
              </a:rPr>
              <a:t>uuid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: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RegexProperty</a:t>
            </a:r>
            <a:br>
              <a:rPr lang="en" sz="1400" dirty="0">
                <a:solidFill>
                  <a:srgbClr val="000000"/>
                </a:solidFill>
                <a:latin typeface="Monaco" pitchFamily="2" charset="0"/>
              </a:rPr>
            </a:br>
            <a:r>
              <a:rPr lang="en" sz="1400" dirty="0">
                <a:solidFill>
                  <a:srgbClr val="000000"/>
                </a:solidFill>
                <a:latin typeface="Monaco" pitchFamily="2" charset="0"/>
              </a:rPr>
              <a:t>    </a:t>
            </a:r>
            <a:r>
              <a:rPr lang="en" sz="1400" dirty="0">
                <a:solidFill>
                  <a:srgbClr val="015BEC"/>
                </a:solidFill>
                <a:latin typeface="Monaco" pitchFamily="2" charset="0"/>
              </a:rPr>
              <a:t>get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() = </a:t>
            </a:r>
            <a:r>
              <a:rPr lang="en" sz="1400" dirty="0" err="1">
                <a:solidFill>
                  <a:schemeClr val="bg1"/>
                </a:solidFill>
                <a:latin typeface="Monaco" pitchFamily="2" charset="0"/>
              </a:rPr>
              <a:t>RegexPatterns</a:t>
            </a:r>
            <a:r>
              <a:rPr lang="en" sz="1400" dirty="0" err="1">
                <a:solidFill>
                  <a:srgbClr val="FFFFFF"/>
                </a:solidFill>
                <a:latin typeface="Monaco" pitchFamily="2" charset="0"/>
              </a:rPr>
              <a:t>.uuid</a:t>
            </a:r>
            <a:r>
              <a:rPr lang="en" sz="1400" dirty="0">
                <a:solidFill>
                  <a:srgbClr val="FFFFFF"/>
                </a:solidFill>
                <a:latin typeface="Monaco" pitchFamily="2" charset="0"/>
              </a:rPr>
              <a:t>()</a:t>
            </a:r>
            <a:endParaRPr lang="ru-RU" sz="1400" dirty="0">
              <a:solidFill>
                <a:srgbClr val="FFFFFF"/>
              </a:solidFill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009589"/>
      </p:ext>
    </p:extLst>
  </p:cSld>
  <p:clrMapOvr>
    <a:masterClrMapping/>
  </p:clrMapOvr>
</p:sld>
</file>

<file path=ppt/theme/theme1.xml><?xml version="1.0" encoding="utf-8"?>
<a:theme xmlns:a="http://schemas.openxmlformats.org/drawingml/2006/main" name="Иннотех. Template. 1.0">
  <a:themeElements>
    <a:clrScheme name="Пользовательские 3">
      <a:dk1>
        <a:srgbClr val="2D3031"/>
      </a:dk1>
      <a:lt1>
        <a:srgbClr val="FFFFFF"/>
      </a:lt1>
      <a:dk2>
        <a:srgbClr val="015BEC"/>
      </a:dk2>
      <a:lt2>
        <a:srgbClr val="EEEEF1"/>
      </a:lt2>
      <a:accent1>
        <a:srgbClr val="015BEC"/>
      </a:accent1>
      <a:accent2>
        <a:srgbClr val="FF6903"/>
      </a:accent2>
      <a:accent3>
        <a:srgbClr val="9703FE"/>
      </a:accent3>
      <a:accent4>
        <a:srgbClr val="00D1F2"/>
      </a:accent4>
      <a:accent5>
        <a:srgbClr val="FFC100"/>
      </a:accent5>
      <a:accent6>
        <a:srgbClr val="DAEDFE"/>
      </a:accent6>
      <a:hlink>
        <a:srgbClr val="015BEC"/>
      </a:hlink>
      <a:folHlink>
        <a:srgbClr val="9703F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Иннотех. Template. 1.0" id="{61775F38-3E35-435B-AF6B-491011E84BE2}" vid="{FED0FC67-25D6-42EA-A749-51C35B8D88E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Иннотех. Template. 1.0</Template>
  <TotalTime>5350</TotalTime>
  <Words>3705</Words>
  <Application>Microsoft Office PowerPoint</Application>
  <PresentationFormat>Widescreen</PresentationFormat>
  <Paragraphs>192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Иннотех. Template. 1.0</vt:lpstr>
      <vt:lpstr> WITH CDD</vt:lpstr>
      <vt:lpstr>ПЛАН ДОКЛАДА</vt:lpstr>
      <vt:lpstr>ПАДАЕТ СБОРКА КОНТРАКТНЫХ ТЕСТОВ</vt:lpstr>
      <vt:lpstr>ПАДАЕТ СБОРКА КОНТРАКТНЫХ ТЕСТОВ</vt:lpstr>
      <vt:lpstr>ПРОБЛЕМЫ С ВЕРСИЕЙ KOTLIN</vt:lpstr>
      <vt:lpstr>ПРОБЛЕМЫ С ВЕРСИЕЙ KOTLIN</vt:lpstr>
      <vt:lpstr>ССЫЛКА НА ОБЪЕКТЫ ЗАПРОСА</vt:lpstr>
      <vt:lpstr>ССЫЛКА НА ОБЪЕКТЫ ЗАПРОСА</vt:lpstr>
      <vt:lpstr>ОШИБКА КОМПИЛЯЦИИ ТЕСТОВ</vt:lpstr>
      <vt:lpstr>ОШИБКА КОМПИЛЯЦИИ ТЕСТОВ</vt:lpstr>
      <vt:lpstr>ОШИБКА КОМПИЛЯЦИИ ТЕСТОВ</vt:lpstr>
      <vt:lpstr>СЛИШКОМ БОЛЬШОЙ ОТВЕТ ОТ PRODUCER’А</vt:lpstr>
      <vt:lpstr>СЛИШКОМ БОЛЬШОЙ ОТВЕТ ОТ PRODUCER’А</vt:lpstr>
      <vt:lpstr>СЛИШКОМ БОЛЬШОЙ ОТВЕТ ОТ PRODUCER’А</vt:lpstr>
      <vt:lpstr>ДИНАМИЧЕСКИЕ ЗНАЧЕНИЯ</vt:lpstr>
      <vt:lpstr>ДИНАМИЧЕСКИЕ ЗНАЧЕНИЯ</vt:lpstr>
      <vt:lpstr>ПРАВИЛО ПРОЕКТИРОВАНИЯ ТЕСТОВ</vt:lpstr>
      <vt:lpstr>ССЫЛКИ НА ПОЛЯ  ИЗ ЗАПРОСА</vt:lpstr>
      <vt:lpstr>REGEX В URL</vt:lpstr>
      <vt:lpstr>REGEX В URL</vt:lpstr>
      <vt:lpstr>ЗАПУСК ТЕСТОВ  НА РЕАЛЬНОМ ПОРТУ</vt:lpstr>
      <vt:lpstr>PRIVATE NEXUS</vt:lpstr>
      <vt:lpstr>РАСШИРЕНИЕ CONTRACT DSL</vt:lpstr>
      <vt:lpstr>БЛАГОДАРНОСТЬ  КОЛЛЕГАМ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Приходько</dc:creator>
  <cp:lastModifiedBy>Приходько Антон</cp:lastModifiedBy>
  <cp:revision>131</cp:revision>
  <dcterms:created xsi:type="dcterms:W3CDTF">2021-01-19T13:29:20Z</dcterms:created>
  <dcterms:modified xsi:type="dcterms:W3CDTF">2021-09-28T10:06:25Z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2021-01-19T00:00:00Z</vt:filetime>
  </property>
  <property fmtid="{D5CDD505-2E9C-101B-9397-08002B2CF9AE}" pid="3" name="Creator">
    <vt:lpwstr>Adobe InDesign 16.0 (Macintosh)</vt:lpwstr>
  </property>
  <property fmtid="{D5CDD505-2E9C-101B-9397-08002B2CF9AE}" pid="4" name="LastSaved">
    <vt:filetime>2021-01-19T00:00:00Z</vt:filetime>
  </property>
</Properties>
</file>